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08" r:id="rId3"/>
    <p:sldId id="309" r:id="rId4"/>
    <p:sldId id="268" r:id="rId5"/>
    <p:sldId id="282" r:id="rId6"/>
    <p:sldId id="285" r:id="rId7"/>
    <p:sldId id="283" r:id="rId8"/>
    <p:sldId id="310" r:id="rId9"/>
    <p:sldId id="274" r:id="rId10"/>
    <p:sldId id="288" r:id="rId11"/>
    <p:sldId id="287" r:id="rId12"/>
    <p:sldId id="292" r:id="rId13"/>
    <p:sldId id="293" r:id="rId14"/>
    <p:sldId id="294" r:id="rId15"/>
    <p:sldId id="311" r:id="rId16"/>
    <p:sldId id="296" r:id="rId17"/>
    <p:sldId id="297" r:id="rId18"/>
    <p:sldId id="312" r:id="rId19"/>
    <p:sldId id="302" r:id="rId20"/>
    <p:sldId id="304" r:id="rId21"/>
    <p:sldId id="313" r:id="rId22"/>
    <p:sldId id="316" r:id="rId23"/>
    <p:sldId id="317" r:id="rId24"/>
    <p:sldId id="260" r:id="rId25"/>
  </p:sldIdLst>
  <p:sldSz cx="9144000" cy="6858000" type="screen4x3"/>
  <p:notesSz cx="6807200" cy="9939338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순명조" pitchFamily="18" charset="-127"/>
        <a:ea typeface="순명조" pitchFamily="18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순명조" pitchFamily="18" charset="-127"/>
        <a:ea typeface="순명조" pitchFamily="18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순명조" pitchFamily="18" charset="-127"/>
        <a:ea typeface="순명조" pitchFamily="18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순명조" pitchFamily="18" charset="-127"/>
        <a:ea typeface="순명조" pitchFamily="18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순명조" pitchFamily="18" charset="-127"/>
        <a:ea typeface="순명조" pitchFamily="18" charset="-127"/>
        <a:cs typeface="+mn-cs"/>
      </a:defRPr>
    </a:lvl5pPr>
    <a:lvl6pPr marL="2286000" algn="l" defTabSz="914400" rtl="0" eaLnBrk="1" latinLnBrk="1" hangingPunct="1">
      <a:defRPr kumimoji="1" sz="1600" b="1" kern="1200">
        <a:solidFill>
          <a:schemeClr val="tx1"/>
        </a:solidFill>
        <a:latin typeface="순명조" pitchFamily="18" charset="-127"/>
        <a:ea typeface="순명조" pitchFamily="18" charset="-127"/>
        <a:cs typeface="+mn-cs"/>
      </a:defRPr>
    </a:lvl6pPr>
    <a:lvl7pPr marL="2743200" algn="l" defTabSz="914400" rtl="0" eaLnBrk="1" latinLnBrk="1" hangingPunct="1">
      <a:defRPr kumimoji="1" sz="1600" b="1" kern="1200">
        <a:solidFill>
          <a:schemeClr val="tx1"/>
        </a:solidFill>
        <a:latin typeface="순명조" pitchFamily="18" charset="-127"/>
        <a:ea typeface="순명조" pitchFamily="18" charset="-127"/>
        <a:cs typeface="+mn-cs"/>
      </a:defRPr>
    </a:lvl7pPr>
    <a:lvl8pPr marL="3200400" algn="l" defTabSz="914400" rtl="0" eaLnBrk="1" latinLnBrk="1" hangingPunct="1">
      <a:defRPr kumimoji="1" sz="1600" b="1" kern="1200">
        <a:solidFill>
          <a:schemeClr val="tx1"/>
        </a:solidFill>
        <a:latin typeface="순명조" pitchFamily="18" charset="-127"/>
        <a:ea typeface="순명조" pitchFamily="18" charset="-127"/>
        <a:cs typeface="+mn-cs"/>
      </a:defRPr>
    </a:lvl8pPr>
    <a:lvl9pPr marL="3657600" algn="l" defTabSz="914400" rtl="0" eaLnBrk="1" latinLnBrk="1" hangingPunct="1">
      <a:defRPr kumimoji="1" sz="1600" b="1" kern="1200">
        <a:solidFill>
          <a:schemeClr val="tx1"/>
        </a:solidFill>
        <a:latin typeface="순명조" pitchFamily="18" charset="-127"/>
        <a:ea typeface="순명조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7E1"/>
    <a:srgbClr val="DCCBBE"/>
    <a:srgbClr val="5F5F5F"/>
    <a:srgbClr val="C9EEFB"/>
    <a:srgbClr val="85B1E7"/>
    <a:srgbClr val="FFFF99"/>
    <a:srgbClr val="663300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047" autoAdjust="0"/>
    <p:restoredTop sz="94711" autoAdjust="0"/>
  </p:normalViewPr>
  <p:slideViewPr>
    <p:cSldViewPr>
      <p:cViewPr>
        <p:scale>
          <a:sx n="100" d="100"/>
          <a:sy n="100" d="100"/>
        </p:scale>
        <p:origin x="-510" y="-378"/>
      </p:cViewPr>
      <p:guideLst>
        <p:guide orient="horz" pos="4319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996955AF-F884-4C33-82D1-3BFB7FF381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C6DA913-4CA3-46D9-B0C0-81A98EF2547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2901950" y="9351963"/>
            <a:ext cx="1016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ko-KR" altLang="en-US" sz="1800" b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예 스 폼</a:t>
            </a:r>
            <a:endParaRPr lang="ko-KR" altLang="en-US" sz="1800" b="0">
              <a:latin typeface="굴림" pitchFamily="50" charset="-127"/>
              <a:ea typeface="굴림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E0D01-F269-4CC7-BA93-8BE584BBF22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17867-12F5-4F79-B626-7C53A504F9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8313" y="1773238"/>
            <a:ext cx="4038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9313" y="1773238"/>
            <a:ext cx="4038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3DE60-EF61-4334-9352-E9B1B447A04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E7C9C-BF1C-49C4-B339-70CE5A93DF6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4F50F-0DD0-4CF8-A858-6227A15A535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11271-78C4-44D7-B415-AC27E62B17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E59A3-4DAC-46AB-AEE8-A650A76EA3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DBB6B-A9A1-4CFE-9F89-62BDA76027D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8821C-2E75-4850-946A-0C7066AD9EB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40513" y="908050"/>
            <a:ext cx="2057400" cy="53292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68313" y="908050"/>
            <a:ext cx="6019800" cy="53292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4199F-B8DD-42BA-8E91-0CA70A0012A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908050"/>
            <a:ext cx="4032250" cy="576263"/>
          </a:xfrm>
          <a:prstGeom prst="rect">
            <a:avLst/>
          </a:prstGeom>
          <a:gradFill rotWithShape="1">
            <a:gsLst>
              <a:gs pos="0">
                <a:srgbClr val="C5C5C5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 w="12700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제목을 입력하세요</a:t>
            </a:r>
            <a:r>
              <a:rPr lang="en-US" altLang="ko-KR" smtClean="0"/>
              <a:t>!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773238"/>
            <a:ext cx="8229600" cy="446405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Text</a:t>
            </a:r>
            <a:r>
              <a:rPr lang="ko-KR" altLang="en-US" smtClean="0"/>
              <a:t>를 입력하세요</a:t>
            </a:r>
            <a:r>
              <a:rPr lang="en-US" altLang="ko-KR" smtClean="0"/>
              <a:t>!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8CF483DB-D5E0-4B76-8009-F651DCC800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2400" b="1">
          <a:solidFill>
            <a:schemeClr val="tx1"/>
          </a:solidFill>
          <a:latin typeface="굴림체" pitchFamily="49" charset="-127"/>
          <a:ea typeface="굴림체" pitchFamily="49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2400" b="1">
          <a:solidFill>
            <a:schemeClr val="tx1"/>
          </a:solidFill>
          <a:latin typeface="굴림체" pitchFamily="49" charset="-127"/>
          <a:ea typeface="굴림체" pitchFamily="49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2400" b="1">
          <a:solidFill>
            <a:schemeClr val="tx1"/>
          </a:solidFill>
          <a:latin typeface="굴림체" pitchFamily="49" charset="-127"/>
          <a:ea typeface="굴림체" pitchFamily="49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2400" b="1">
          <a:solidFill>
            <a:schemeClr val="tx1"/>
          </a:solidFill>
          <a:latin typeface="굴림체" pitchFamily="49" charset="-127"/>
          <a:ea typeface="굴림체" pitchFamily="49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2400" b="1">
          <a:solidFill>
            <a:schemeClr val="tx1"/>
          </a:solidFill>
          <a:latin typeface="굴림체" pitchFamily="49" charset="-127"/>
          <a:ea typeface="굴림체" pitchFamily="49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2400" b="1">
          <a:solidFill>
            <a:schemeClr val="tx1"/>
          </a:solidFill>
          <a:latin typeface="굴림체" pitchFamily="49" charset="-127"/>
          <a:ea typeface="굴림체" pitchFamily="49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2400" b="1">
          <a:solidFill>
            <a:schemeClr val="tx1"/>
          </a:solidFill>
          <a:latin typeface="굴림체" pitchFamily="49" charset="-127"/>
          <a:ea typeface="굴림체" pitchFamily="49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buClr>
          <a:schemeClr val="hlink"/>
        </a:buClr>
        <a:buFont typeface="굴림체" pitchFamily="49" charset="-127"/>
        <a:defRPr kumimoji="1" sz="2400" b="1">
          <a:solidFill>
            <a:schemeClr val="tx1"/>
          </a:solidFill>
          <a:latin typeface="굴림체" pitchFamily="49" charset="-127"/>
          <a:ea typeface="굴림체" pitchFamily="49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8"/>
          <p:cNvSpPr>
            <a:spLocks noChangeArrowheads="1"/>
          </p:cNvSpPr>
          <p:nvPr/>
        </p:nvSpPr>
        <p:spPr bwMode="auto">
          <a:xfrm>
            <a:off x="654076" y="1000108"/>
            <a:ext cx="7704138" cy="1589084"/>
          </a:xfrm>
          <a:prstGeom prst="roundRect">
            <a:avLst>
              <a:gd name="adj" fmla="val 16667"/>
            </a:avLst>
          </a:prstGeom>
          <a:solidFill>
            <a:srgbClr val="FFFFFF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6804025" y="6127750"/>
            <a:ext cx="22060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ko-KR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2010</a:t>
            </a:r>
            <a:r>
              <a:rPr lang="ko-KR" alt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21</a:t>
            </a:r>
            <a:r>
              <a:rPr lang="ko-KR" alt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일</a:t>
            </a:r>
            <a:endParaRPr lang="ko-KR" altLang="en-US" sz="2000" dirty="0"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1063651" y="1093770"/>
            <a:ext cx="691197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4400" b="0" dirty="0" smtClean="0">
                <a:solidFill>
                  <a:srgbClr val="663300"/>
                </a:solidFill>
                <a:latin typeface="Arial Black" pitchFamily="34" charset="0"/>
                <a:ea typeface="HY헤드라인M" pitchFamily="18" charset="-127"/>
              </a:rPr>
              <a:t>대부중개업무 관리규정 </a:t>
            </a:r>
            <a:endParaRPr lang="en-US" altLang="ko-KR" sz="4400" b="0" dirty="0" smtClean="0">
              <a:solidFill>
                <a:srgbClr val="663300"/>
              </a:solidFill>
              <a:latin typeface="Arial Black" pitchFamily="34" charset="0"/>
              <a:ea typeface="HY헤드라인M" pitchFamily="18" charset="-127"/>
            </a:endParaRPr>
          </a:p>
          <a:p>
            <a:pPr>
              <a:defRPr/>
            </a:pPr>
            <a:r>
              <a:rPr lang="ko-KR" altLang="en-US" sz="4400" b="0" dirty="0" smtClean="0">
                <a:solidFill>
                  <a:srgbClr val="663300"/>
                </a:solidFill>
                <a:latin typeface="Arial Black" pitchFamily="34" charset="0"/>
                <a:ea typeface="HY헤드라인M" pitchFamily="18" charset="-127"/>
              </a:rPr>
              <a:t>설명회</a:t>
            </a:r>
            <a:endParaRPr lang="ko-KR" altLang="en-US" sz="4400" b="0" dirty="0">
              <a:solidFill>
                <a:srgbClr val="663300"/>
              </a:solidFill>
              <a:latin typeface="Arial Black" pitchFamily="34" charset="0"/>
              <a:ea typeface="HY헤드라인M" pitchFamily="18" charset="-127"/>
            </a:endParaRPr>
          </a:p>
        </p:txBody>
      </p:sp>
      <p:sp>
        <p:nvSpPr>
          <p:cNvPr id="3077" name="Rectangle 18"/>
          <p:cNvSpPr>
            <a:spLocks noChangeArrowheads="1"/>
          </p:cNvSpPr>
          <p:nvPr/>
        </p:nvSpPr>
        <p:spPr bwMode="auto">
          <a:xfrm>
            <a:off x="928662" y="3286124"/>
            <a:ext cx="431958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>
              <a:lnSpc>
                <a:spcPct val="80000"/>
              </a:lnSpc>
            </a:pPr>
            <a:r>
              <a:rPr lang="en-US" altLang="ko-KR" sz="2500" dirty="0">
                <a:latin typeface="HY견고딕" pitchFamily="18" charset="-127"/>
                <a:ea typeface="HY견고딕" pitchFamily="18" charset="-127"/>
              </a:rPr>
              <a:t>○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시행일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: 2010. 7. 1</a:t>
            </a:r>
          </a:p>
          <a:p>
            <a:pPr algn="l">
              <a:lnSpc>
                <a:spcPct val="150000"/>
              </a:lnSpc>
            </a:pPr>
            <a:r>
              <a:rPr lang="ko-KR" altLang="en-US" sz="2000" b="0" dirty="0" smtClean="0">
                <a:latin typeface="HY견고딕" pitchFamily="18" charset="-127"/>
                <a:ea typeface="HY견고딕" pitchFamily="18" charset="-127"/>
              </a:rPr>
              <a:t>    등록과 관련된 규정 </a:t>
            </a:r>
            <a:r>
              <a:rPr lang="en-US" altLang="ko-KR" sz="2000" b="0" dirty="0" smtClean="0">
                <a:latin typeface="HY견고딕" pitchFamily="18" charset="-127"/>
                <a:ea typeface="HY견고딕" pitchFamily="18" charset="-127"/>
              </a:rPr>
              <a:t>2010. 10. 1</a:t>
            </a:r>
          </a:p>
          <a:p>
            <a:pPr algn="l"/>
            <a:r>
              <a:rPr lang="ko-KR" altLang="en-US" sz="2000" b="0" dirty="0" smtClean="0">
                <a:latin typeface="HY견고딕" pitchFamily="18" charset="-127"/>
                <a:ea typeface="HY견고딕" pitchFamily="18" charset="-127"/>
              </a:rPr>
              <a:t>    교육과 관련된 규정 </a:t>
            </a:r>
            <a:r>
              <a:rPr lang="en-US" altLang="ko-KR" sz="2000" b="0" dirty="0" smtClean="0">
                <a:latin typeface="HY견고딕" pitchFamily="18" charset="-127"/>
                <a:ea typeface="HY견고딕" pitchFamily="18" charset="-127"/>
              </a:rPr>
              <a:t>2010. 11. 1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중개업무 관련규정 제정 배경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8596" y="1357298"/>
            <a:ext cx="5214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대부중개 관련 소비자 피해 심각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8596" y="4100460"/>
            <a:ext cx="6072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금융감독원 「대출모집인  모범규준」의 시행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571473" y="1785926"/>
          <a:ext cx="8143932" cy="2153276"/>
        </p:xfrm>
        <a:graphic>
          <a:graphicData uri="http://schemas.openxmlformats.org/drawingml/2006/table">
            <a:tbl>
              <a:tblPr/>
              <a:tblGrid>
                <a:gridCol w="1857387"/>
                <a:gridCol w="6286545"/>
              </a:tblGrid>
              <a:tr h="21532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대부중개수수료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편취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문제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※‘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대부금융이용자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순명조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설문조사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’2009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참조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대부중개인을 이용한 채무자의 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78%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가 대출금액의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5% ~ 20%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중개수수료를 지급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등록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대부금융사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에서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대출을 받은 경우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편취율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(79%),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편취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금액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(10~20%)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이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더 높음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대부금융업과 관련해서 다른 불법행위는 감소하고 있으나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수수료 관련 불법행위는 계속 증가함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571472" y="4540248"/>
          <a:ext cx="8143932" cy="1889148"/>
        </p:xfrm>
        <a:graphic>
          <a:graphicData uri="http://schemas.openxmlformats.org/drawingml/2006/table">
            <a:tbl>
              <a:tblPr/>
              <a:tblGrid>
                <a:gridCol w="1857388"/>
                <a:gridCol w="6286544"/>
              </a:tblGrid>
              <a:tr h="18891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대출모집인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모범규준 시행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2010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4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여신금융업권을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대상으로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‘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대출모집인 모범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규준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’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시행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: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주요내용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대출모집인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사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전속제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다단계 금지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협회등록제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 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자격증제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등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대부금융업권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의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경우 현실에 맞는 모범규준을 제정하여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자율시행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권고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중개업무 관련규정 제정 경과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428596" y="1428736"/>
            <a:ext cx="4857784" cy="8572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smtClean="0"/>
              <a:t>금융감독원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대부업계 자율규제 시행 권고</a:t>
            </a:r>
            <a:r>
              <a:rPr lang="en-US" altLang="ko-KR" dirty="0" smtClean="0"/>
              <a:t>(2010. 3</a:t>
            </a:r>
            <a:r>
              <a:rPr lang="ko-KR" altLang="en-US" dirty="0" smtClean="0"/>
              <a:t>月</a:t>
            </a:r>
            <a:r>
              <a:rPr lang="en-US" altLang="ko-KR" dirty="0" smtClean="0"/>
              <a:t>)</a:t>
            </a:r>
          </a:p>
        </p:txBody>
      </p:sp>
      <p:sp>
        <p:nvSpPr>
          <p:cNvPr id="5" name="직사각형 4"/>
          <p:cNvSpPr/>
          <p:nvPr/>
        </p:nvSpPr>
        <p:spPr bwMode="auto">
          <a:xfrm>
            <a:off x="428596" y="2795583"/>
            <a:ext cx="4857784" cy="8572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ko-KR" dirty="0" smtClean="0"/>
              <a:t>2010-2</a:t>
            </a:r>
            <a:r>
              <a:rPr lang="ko-KR" altLang="en-US" dirty="0" smtClean="0"/>
              <a:t>차 이사회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시행 결정</a:t>
            </a:r>
            <a:r>
              <a:rPr lang="en-US" altLang="ko-KR" dirty="0" smtClean="0"/>
              <a:t>(2010. 5. 24)</a:t>
            </a:r>
          </a:p>
        </p:txBody>
      </p:sp>
      <p:sp>
        <p:nvSpPr>
          <p:cNvPr id="6" name="직사각형 5"/>
          <p:cNvSpPr/>
          <p:nvPr/>
        </p:nvSpPr>
        <p:spPr bwMode="auto">
          <a:xfrm>
            <a:off x="428596" y="4143380"/>
            <a:ext cx="4857784" cy="8572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실무검토위원회에서 규정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(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안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)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확정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(2010.</a:t>
            </a:r>
            <a:r>
              <a:rPr kumimoji="1" lang="en-US" altLang="ko-KR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 6. 10)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428596" y="5500702"/>
            <a:ext cx="4857784" cy="8572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대부중개업무 관리규정 시행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(2010. 7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月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~ )</a:t>
            </a:r>
          </a:p>
        </p:txBody>
      </p:sp>
      <p:cxnSp>
        <p:nvCxnSpPr>
          <p:cNvPr id="16" name="직선 화살표 연결선 15"/>
          <p:cNvCxnSpPr/>
          <p:nvPr/>
        </p:nvCxnSpPr>
        <p:spPr bwMode="auto">
          <a:xfrm rot="5400000">
            <a:off x="2739694" y="2525388"/>
            <a:ext cx="23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직선 화살표 연결선 16"/>
          <p:cNvCxnSpPr/>
          <p:nvPr/>
        </p:nvCxnSpPr>
        <p:spPr bwMode="auto">
          <a:xfrm rot="5400000">
            <a:off x="2741282" y="5240032"/>
            <a:ext cx="23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직선 화살표 연결선 20"/>
          <p:cNvCxnSpPr/>
          <p:nvPr/>
        </p:nvCxnSpPr>
        <p:spPr bwMode="auto">
          <a:xfrm rot="5400000">
            <a:off x="2741282" y="3882710"/>
            <a:ext cx="23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5429256" y="1580365"/>
            <a:ext cx="3500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-"/>
            </a:pPr>
            <a:r>
              <a:rPr lang="ko-KR" altLang="en-US" sz="1200" dirty="0" smtClean="0"/>
              <a:t> </a:t>
            </a:r>
            <a:r>
              <a:rPr lang="en-US" altLang="ko-KR" sz="1200" dirty="0" smtClean="0"/>
              <a:t>2010. 4</a:t>
            </a:r>
            <a:r>
              <a:rPr lang="ko-KR" altLang="en-US" sz="1200" dirty="0" smtClean="0"/>
              <a:t>月 저축은행 대출모집인 제도 모범규준</a:t>
            </a:r>
            <a:endParaRPr lang="en-US" altLang="ko-KR" sz="1200" dirty="0" smtClean="0"/>
          </a:p>
          <a:p>
            <a:pPr algn="l">
              <a:lnSpc>
                <a:spcPct val="150000"/>
              </a:lnSpc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 시행에 따른 자율규제 시행 권고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5429256" y="4171955"/>
            <a:ext cx="357190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-"/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7</a:t>
            </a:r>
            <a:r>
              <a:rPr lang="ko-KR" altLang="en-US" sz="1200" dirty="0" smtClean="0"/>
              <a:t>개 </a:t>
            </a:r>
            <a:r>
              <a:rPr lang="ko-KR" altLang="en-US" sz="1200" dirty="0" err="1" smtClean="0"/>
              <a:t>위원사</a:t>
            </a:r>
            <a:r>
              <a:rPr lang="ko-KR" altLang="en-US" sz="1200" dirty="0" smtClean="0"/>
              <a:t> 참석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위원회 개최</a:t>
            </a:r>
            <a:endParaRPr lang="en-US" altLang="ko-KR" sz="1200" dirty="0" smtClean="0"/>
          </a:p>
          <a:p>
            <a:pPr algn="l">
              <a:lnSpc>
                <a:spcPct val="150000"/>
              </a:lnSpc>
              <a:buFontTx/>
              <a:buChar char="-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실무위원회 논의 결과를 바탕으로 관리규정 확정</a:t>
            </a:r>
            <a:endParaRPr lang="en-US" altLang="ko-KR" sz="1200" dirty="0" smtClean="0"/>
          </a:p>
          <a:p>
            <a:pPr algn="l">
              <a:lnSpc>
                <a:spcPct val="130000"/>
              </a:lnSpc>
              <a:buFontTx/>
              <a:buChar char="-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전 </a:t>
            </a:r>
            <a:r>
              <a:rPr lang="ko-KR" altLang="en-US" sz="1200" dirty="0" err="1" smtClean="0"/>
              <a:t>회원사</a:t>
            </a:r>
            <a:r>
              <a:rPr lang="ko-KR" altLang="en-US" sz="1200" dirty="0" smtClean="0"/>
              <a:t> 공지 및 설명회 개최 안내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29256" y="2967335"/>
            <a:ext cx="3500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-"/>
            </a:pPr>
            <a:r>
              <a:rPr lang="ko-KR" altLang="en-US" sz="1200" dirty="0" smtClean="0"/>
              <a:t> 대부중개업무 규정 제정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안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 시행 결정</a:t>
            </a:r>
            <a:endParaRPr lang="en-US" altLang="ko-KR" sz="1200" dirty="0" smtClean="0"/>
          </a:p>
          <a:p>
            <a:pPr algn="l">
              <a:lnSpc>
                <a:spcPct val="150000"/>
              </a:lnSpc>
            </a:pPr>
            <a:r>
              <a:rPr lang="en-US" altLang="ko-KR" sz="1200" dirty="0" smtClean="0"/>
              <a:t>   ※ </a:t>
            </a:r>
            <a:r>
              <a:rPr lang="ko-KR" altLang="en-US" sz="1200" dirty="0" smtClean="0"/>
              <a:t>실무검토위원회 선임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검토 및 수정 예정</a:t>
            </a:r>
            <a:endParaRPr lang="en-US" altLang="ko-KR" sz="12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5429256" y="5681979"/>
            <a:ext cx="3500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-"/>
            </a:pPr>
            <a:r>
              <a:rPr lang="en-US" altLang="ko-KR" sz="1200" dirty="0" smtClean="0"/>
              <a:t> 6/21 </a:t>
            </a:r>
            <a:r>
              <a:rPr lang="ko-KR" altLang="en-US" sz="1200" dirty="0" smtClean="0"/>
              <a:t>전 </a:t>
            </a:r>
            <a:r>
              <a:rPr lang="ko-KR" altLang="en-US" sz="1200" dirty="0" err="1" smtClean="0"/>
              <a:t>회원사</a:t>
            </a:r>
            <a:r>
              <a:rPr lang="ko-KR" altLang="en-US" sz="1200" dirty="0" smtClean="0"/>
              <a:t> 대상 설명회 개최</a:t>
            </a:r>
            <a:endParaRPr lang="en-US" altLang="ko-KR" sz="1200" dirty="0" smtClean="0"/>
          </a:p>
          <a:p>
            <a:pPr algn="l">
              <a:lnSpc>
                <a:spcPct val="150000"/>
              </a:lnSpc>
              <a:buFontTx/>
              <a:buChar char="-"/>
            </a:pPr>
            <a:r>
              <a:rPr lang="en-US" altLang="ko-KR" sz="1200" dirty="0" smtClean="0"/>
              <a:t> 7/1  </a:t>
            </a:r>
            <a:r>
              <a:rPr lang="ko-KR" altLang="en-US" sz="1200" dirty="0" smtClean="0"/>
              <a:t>관리규정 시행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전회원사 의무 시행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등록 및 교육 이수 절차의 흐름</a:t>
            </a:r>
          </a:p>
        </p:txBody>
      </p:sp>
      <p:sp>
        <p:nvSpPr>
          <p:cNvPr id="4" name="직사각형 3"/>
          <p:cNvSpPr/>
          <p:nvPr/>
        </p:nvSpPr>
        <p:spPr bwMode="auto">
          <a:xfrm>
            <a:off x="500034" y="1428736"/>
            <a:ext cx="3571900" cy="5715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협회 등록 신청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/>
              <a:t>(</a:t>
            </a:r>
            <a:r>
              <a:rPr lang="ko-KR" altLang="en-US" dirty="0" smtClean="0"/>
              <a:t>대부중개인</a:t>
            </a:r>
            <a:r>
              <a:rPr lang="en-US" altLang="ko-KR" dirty="0"/>
              <a:t>)</a:t>
            </a:r>
            <a:endParaRPr lang="en-US" altLang="ko-KR" dirty="0" smtClean="0"/>
          </a:p>
        </p:txBody>
      </p:sp>
      <p:sp>
        <p:nvSpPr>
          <p:cNvPr id="5" name="직사각형 4"/>
          <p:cNvSpPr/>
          <p:nvPr/>
        </p:nvSpPr>
        <p:spPr bwMode="auto">
          <a:xfrm>
            <a:off x="500034" y="2319330"/>
            <a:ext cx="3571900" cy="5715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등록요건 심사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/>
              <a:t>(</a:t>
            </a:r>
            <a:r>
              <a:rPr lang="ko-KR" altLang="en-US" dirty="0" smtClean="0"/>
              <a:t>담당자</a:t>
            </a:r>
            <a:r>
              <a:rPr lang="en-US" altLang="ko-KR" dirty="0" smtClean="0"/>
              <a:t>)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500034" y="3195636"/>
            <a:ext cx="3571900" cy="5715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협회 교육 신청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/>
              <a:t>(</a:t>
            </a:r>
            <a:r>
              <a:rPr lang="ko-KR" altLang="en-US" dirty="0" smtClean="0"/>
              <a:t>등록 대부중개인</a:t>
            </a:r>
            <a:r>
              <a:rPr lang="en-US" altLang="ko-KR" dirty="0" smtClean="0"/>
              <a:t>)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500034" y="4100517"/>
            <a:ext cx="3571900" cy="5715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smtClean="0"/>
              <a:t>협</a:t>
            </a:r>
            <a:r>
              <a:rPr lang="ko-KR" altLang="en-US" dirty="0"/>
              <a:t>회 </a:t>
            </a:r>
            <a:r>
              <a:rPr lang="ko-KR" altLang="en-US" dirty="0" smtClean="0"/>
              <a:t>교육 이수</a:t>
            </a:r>
            <a:endParaRPr lang="en-US" altLang="ko-KR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(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등록 대부중개인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)</a:t>
            </a:r>
          </a:p>
        </p:txBody>
      </p:sp>
      <p:sp>
        <p:nvSpPr>
          <p:cNvPr id="8" name="직사각형 7"/>
          <p:cNvSpPr/>
          <p:nvPr/>
        </p:nvSpPr>
        <p:spPr bwMode="auto">
          <a:xfrm>
            <a:off x="500034" y="4995873"/>
            <a:ext cx="3571900" cy="5715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등록증 발급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/>
              <a:t>(</a:t>
            </a:r>
            <a:r>
              <a:rPr lang="ko-KR" altLang="en-US" dirty="0" smtClean="0"/>
              <a:t>담당자</a:t>
            </a:r>
            <a:r>
              <a:rPr lang="en-US" altLang="ko-KR" dirty="0" smtClean="0"/>
              <a:t>)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</p:txBody>
      </p:sp>
      <p:sp>
        <p:nvSpPr>
          <p:cNvPr id="9" name="직사각형 8"/>
          <p:cNvSpPr/>
          <p:nvPr/>
        </p:nvSpPr>
        <p:spPr bwMode="auto">
          <a:xfrm>
            <a:off x="500034" y="5857892"/>
            <a:ext cx="3571900" cy="5715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순명조" pitchFamily="18" charset="-127"/>
                <a:ea typeface="순명조" pitchFamily="18" charset="-127"/>
              </a:rPr>
              <a:t>협회소속 대부금융사의 중개업무 수행</a:t>
            </a:r>
            <a:endParaRPr kumimoji="1" lang="en-US" altLang="ko-K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/>
              <a:t>(</a:t>
            </a:r>
            <a:r>
              <a:rPr lang="ko-KR" altLang="en-US" dirty="0" smtClean="0"/>
              <a:t>등록 대부중개인</a:t>
            </a:r>
            <a:r>
              <a:rPr lang="en-US" altLang="ko-KR" dirty="0" smtClean="0"/>
              <a:t>)</a:t>
            </a: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순명조" pitchFamily="18" charset="-127"/>
              <a:ea typeface="순명조" pitchFamily="18" charset="-127"/>
            </a:endParaRPr>
          </a:p>
        </p:txBody>
      </p:sp>
      <p:cxnSp>
        <p:nvCxnSpPr>
          <p:cNvPr id="16" name="직선 화살표 연결선 15"/>
          <p:cNvCxnSpPr/>
          <p:nvPr/>
        </p:nvCxnSpPr>
        <p:spPr bwMode="auto">
          <a:xfrm rot="5400000">
            <a:off x="2169778" y="2168834"/>
            <a:ext cx="23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직선 화살표 연결선 16"/>
          <p:cNvCxnSpPr/>
          <p:nvPr/>
        </p:nvCxnSpPr>
        <p:spPr bwMode="auto">
          <a:xfrm rot="5400000">
            <a:off x="2168190" y="3935098"/>
            <a:ext cx="23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직선 화살표 연결선 17"/>
          <p:cNvCxnSpPr/>
          <p:nvPr/>
        </p:nvCxnSpPr>
        <p:spPr bwMode="auto">
          <a:xfrm rot="5400000">
            <a:off x="2168190" y="4839979"/>
            <a:ext cx="23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직선 화살표 연결선 18"/>
          <p:cNvCxnSpPr/>
          <p:nvPr/>
        </p:nvCxnSpPr>
        <p:spPr bwMode="auto">
          <a:xfrm rot="5400000">
            <a:off x="2168190" y="5716285"/>
            <a:ext cx="23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직선 화살표 연결선 20"/>
          <p:cNvCxnSpPr/>
          <p:nvPr/>
        </p:nvCxnSpPr>
        <p:spPr bwMode="auto">
          <a:xfrm rot="5400000">
            <a:off x="2169778" y="3044504"/>
            <a:ext cx="234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4143372" y="1425347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-"/>
            </a:pPr>
            <a:r>
              <a:rPr lang="ko-KR" altLang="en-US" sz="1200" dirty="0" smtClean="0"/>
              <a:t> 등록시행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경영관리부</a:t>
            </a:r>
            <a:endParaRPr lang="en-US" altLang="ko-KR" sz="1200" dirty="0" smtClean="0"/>
          </a:p>
          <a:p>
            <a:pPr algn="l">
              <a:buFontTx/>
              <a:buChar char="-"/>
            </a:pPr>
            <a:r>
              <a:rPr lang="en-US" altLang="ko-KR" sz="1200" dirty="0"/>
              <a:t> </a:t>
            </a:r>
            <a:r>
              <a:rPr lang="ko-KR" altLang="en-US" sz="1200" dirty="0" smtClean="0"/>
              <a:t>등록 제한사유</a:t>
            </a:r>
            <a:endParaRPr lang="en-US" altLang="ko-KR" sz="1200" dirty="0" smtClean="0"/>
          </a:p>
          <a:p>
            <a:pPr algn="l">
              <a:buFontTx/>
              <a:buChar char="-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필요서류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4143372" y="3211297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-"/>
            </a:pPr>
            <a:r>
              <a:rPr lang="en-US" altLang="ko-KR" sz="1200" dirty="0"/>
              <a:t> </a:t>
            </a:r>
            <a:r>
              <a:rPr lang="ko-KR" altLang="en-US" sz="1200" dirty="0" smtClean="0"/>
              <a:t>교육시행 </a:t>
            </a:r>
            <a:r>
              <a:rPr lang="en-US" altLang="ko-KR" sz="1200" dirty="0" smtClean="0"/>
              <a:t>: </a:t>
            </a:r>
            <a:r>
              <a:rPr lang="ko-KR" altLang="en-US" sz="1200" dirty="0" err="1" smtClean="0"/>
              <a:t>교육연수부</a:t>
            </a:r>
            <a:endParaRPr lang="en-US" altLang="ko-KR" sz="1200" dirty="0" smtClean="0"/>
          </a:p>
          <a:p>
            <a:pPr algn="l">
              <a:buFontTx/>
              <a:buChar char="-"/>
            </a:pPr>
            <a:r>
              <a:rPr lang="en-US" altLang="ko-KR" sz="1200" dirty="0"/>
              <a:t> </a:t>
            </a:r>
            <a:r>
              <a:rPr lang="ko-KR" altLang="en-US" sz="1200" dirty="0" smtClean="0"/>
              <a:t>교육비 </a:t>
            </a:r>
            <a:r>
              <a:rPr lang="en-US" altLang="ko-KR" sz="1200" dirty="0" smtClean="0"/>
              <a:t>(3</a:t>
            </a:r>
            <a:r>
              <a:rPr lang="ko-KR" altLang="en-US" sz="1200" dirty="0" smtClean="0"/>
              <a:t>만원</a:t>
            </a:r>
            <a:r>
              <a:rPr lang="en-US" altLang="ko-KR" sz="1200" dirty="0" smtClean="0"/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43372" y="4068553"/>
            <a:ext cx="2000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-"/>
            </a:pPr>
            <a:r>
              <a:rPr lang="en-US" altLang="ko-KR" sz="1200" dirty="0" smtClean="0"/>
              <a:t> 1</a:t>
            </a:r>
            <a:r>
              <a:rPr lang="ko-KR" altLang="en-US" sz="1200" dirty="0" smtClean="0"/>
              <a:t>일 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시간의 교육 시행</a:t>
            </a:r>
            <a:endParaRPr lang="en-US" altLang="ko-KR" sz="1200" dirty="0" smtClean="0"/>
          </a:p>
          <a:p>
            <a:pPr algn="l">
              <a:buFontTx/>
              <a:buChar char="-"/>
            </a:pPr>
            <a:r>
              <a:rPr lang="en-US" altLang="ko-KR" sz="1200" dirty="0"/>
              <a:t> </a:t>
            </a:r>
            <a:r>
              <a:rPr lang="ko-KR" altLang="en-US" sz="1200" dirty="0" smtClean="0"/>
              <a:t>관리규정 주요내용</a:t>
            </a:r>
            <a:endParaRPr lang="en-US" altLang="ko-KR" sz="1200" dirty="0" smtClean="0"/>
          </a:p>
          <a:p>
            <a:pPr algn="l">
              <a:buFontTx/>
              <a:buChar char="-"/>
            </a:pPr>
            <a:r>
              <a:rPr lang="en-US" altLang="ko-KR" sz="1200" dirty="0"/>
              <a:t> </a:t>
            </a:r>
            <a:r>
              <a:rPr lang="ko-KR" altLang="en-US" sz="1200" dirty="0" smtClean="0"/>
              <a:t>대부중개업무 유의사항</a:t>
            </a:r>
            <a:endParaRPr lang="en-US" altLang="ko-KR" sz="1200" dirty="0" smtClean="0"/>
          </a:p>
          <a:p>
            <a:pPr algn="l">
              <a:buFontTx/>
              <a:buChar char="-"/>
            </a:pPr>
            <a:r>
              <a:rPr lang="en-US" altLang="ko-KR" sz="1200" dirty="0"/>
              <a:t> </a:t>
            </a:r>
            <a:r>
              <a:rPr lang="ko-KR" altLang="en-US" sz="1200" dirty="0" smtClean="0"/>
              <a:t>대부중개 관련 민원 예방</a:t>
            </a:r>
            <a:endParaRPr lang="ko-KR" alt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4143372" y="5152265"/>
            <a:ext cx="200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-"/>
            </a:pPr>
            <a:r>
              <a:rPr lang="en-US" altLang="ko-KR" sz="1200" smtClean="0"/>
              <a:t> </a:t>
            </a:r>
            <a:r>
              <a:rPr lang="ko-KR" altLang="en-US" sz="1200" dirty="0" smtClean="0"/>
              <a:t>경영관리부</a:t>
            </a:r>
            <a:endParaRPr lang="ko-KR" altLang="en-US" sz="1200" dirty="0"/>
          </a:p>
        </p:txBody>
      </p:sp>
      <p:cxnSp>
        <p:nvCxnSpPr>
          <p:cNvPr id="27" name="직선 화살표 연결선 26"/>
          <p:cNvCxnSpPr/>
          <p:nvPr/>
        </p:nvCxnSpPr>
        <p:spPr bwMode="auto">
          <a:xfrm>
            <a:off x="4357686" y="2609844"/>
            <a:ext cx="1714512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직사각형 27"/>
          <p:cNvSpPr/>
          <p:nvPr/>
        </p:nvSpPr>
        <p:spPr bwMode="auto">
          <a:xfrm>
            <a:off x="6357950" y="2314567"/>
            <a:ext cx="1857388" cy="5715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 smtClean="0"/>
              <a:t>등록 거부</a:t>
            </a:r>
            <a:endParaRPr lang="en-US" altLang="ko-KR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/>
              <a:t>(</a:t>
            </a:r>
            <a:r>
              <a:rPr lang="ko-KR" altLang="en-US" dirty="0" smtClean="0"/>
              <a:t>담당자</a:t>
            </a:r>
            <a:r>
              <a:rPr lang="en-US" altLang="ko-KR" dirty="0" smtClean="0"/>
              <a:t>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3438" y="2366183"/>
            <a:ext cx="100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요건불비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45" name="WordArt 61"/>
          <p:cNvSpPr>
            <a:spLocks noChangeArrowheads="1" noChangeShapeType="1" noTextEdit="1"/>
          </p:cNvSpPr>
          <p:nvPr/>
        </p:nvSpPr>
        <p:spPr bwMode="auto">
          <a:xfrm>
            <a:off x="1370009" y="2709857"/>
            <a:ext cx="6345263" cy="143352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altLang="ko-KR" sz="4000" kern="10" dirty="0" smtClean="0">
                <a:ln w="31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outerShdw dist="17961" dir="2700000" algn="ctr" rotWithShape="0">
                    <a:schemeClr val="bg2">
                      <a:alpha val="70000"/>
                    </a:schemeClr>
                  </a:outerShdw>
                </a:effectLst>
                <a:latin typeface="HY견명조"/>
                <a:ea typeface="HY견명조"/>
              </a:rPr>
              <a:t>Ⅰ</a:t>
            </a:r>
            <a:r>
              <a:rPr lang="en-US" altLang="ko-KR" sz="4000" kern="10" dirty="0" smtClean="0">
                <a:ln w="31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outerShdw dist="17961" dir="2700000" algn="ctr" rotWithShape="0">
                    <a:schemeClr val="bg2">
                      <a:alpha val="70000"/>
                    </a:schemeClr>
                  </a:outerShdw>
                </a:effectLst>
                <a:latin typeface="휴먼둥근헤드라인"/>
                <a:ea typeface="휴먼둥근헤드라인"/>
              </a:rPr>
              <a:t>. </a:t>
            </a:r>
            <a:r>
              <a:rPr lang="ko-KR" altLang="en-US" sz="4000" kern="10" dirty="0" err="1" smtClean="0">
                <a:ln w="31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outerShdw dist="17961" dir="2700000" algn="ctr" rotWithShape="0">
                    <a:schemeClr val="bg2">
                      <a:alpha val="70000"/>
                    </a:schemeClr>
                  </a:outerShdw>
                </a:effectLst>
                <a:latin typeface="휴먼둥근헤드라인"/>
                <a:ea typeface="휴먼둥근헤드라인"/>
              </a:rPr>
              <a:t>대부금융사</a:t>
            </a:r>
            <a:endParaRPr lang="ko-KR" altLang="en-US" sz="4000" kern="10" dirty="0">
              <a:ln w="3175">
                <a:solidFill>
                  <a:schemeClr val="bg1"/>
                </a:solidFill>
                <a:round/>
                <a:headEnd/>
                <a:tailEnd/>
              </a:ln>
              <a:solidFill>
                <a:schemeClr val="tx2">
                  <a:lumMod val="65000"/>
                  <a:lumOff val="35000"/>
                </a:schemeClr>
              </a:solidFill>
              <a:effectLst>
                <a:outerShdw dist="17961" dir="2700000" algn="ctr" rotWithShape="0">
                  <a:schemeClr val="bg2">
                    <a:alpha val="70000"/>
                  </a:schemeClr>
                </a:outerShdw>
              </a:effectLst>
              <a:latin typeface="휴먼둥근헤드라인"/>
              <a:ea typeface="휴먼둥근헤드라인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대출모집업무 위탁계약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397000"/>
          <a:ext cx="8785225" cy="4889520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20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대부금융회사가  대출모집업무를  대부중개인에게  위탁하는 경우에는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①법률에 의해 등록하고 ②협회에 등록을 한 후 ③협회가 주관하는 교육을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이수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한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대부중개인에게 위탁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49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9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시행일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: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등록관련 사항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2010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          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교육관련 사항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2010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대부중개인 명단 수령 및 협회 송부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397000"/>
          <a:ext cx="8785225" cy="4960958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22409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대부중개업무 위탁계약을 체결한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대부중개인의 명단을 협회로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송부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계약을 체결한 대부중개인이 하위 대부중개인에게 다시 업무를 위탁한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경우에는 상위 대부중개인이 거래하는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하위대부중개인의 명단도 함께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수령한 후 송부하여야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34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44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직접 거래하는 상위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대부중개인의 명단 뿐 아니라 상위 대부중개인과 거래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관례에 있는 하위 대부중개인의 명단도 함께 수령 및 협회 송부하여야 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9554"/>
            <a:ext cx="5545138" cy="590553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대출중개경로표시서 수취의무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396999"/>
          <a:ext cx="8785225" cy="4960958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13444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거래하는 대부중개인으로부터 대출중개경로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표시서를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수령한 후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정확히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작성되었는지 확인하여야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3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84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50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87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시행여부 조사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금융감독원의 직권검사 시 중점 검사 대상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으로 규정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준수 여부를 확인할 것임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불법 중개수수료 </a:t>
            </a:r>
            <a:r>
              <a:rPr lang="ko-KR" altLang="en-US" sz="2000" dirty="0" err="1" smtClean="0">
                <a:latin typeface="HY견고딕" pitchFamily="18" charset="-127"/>
                <a:ea typeface="HY견고딕" pitchFamily="18" charset="-127"/>
              </a:rPr>
              <a:t>편취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주의 메시지 발송의무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397000"/>
          <a:ext cx="8785225" cy="5032395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14334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대부중개인을 통하여 대출 계약이 성립한 경우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고객에게 대출 금액의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송금 전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또는 송금 즉시 불법 중개수수료를 지급하지 말고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지급한 경우 협회로 신고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하라는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휴대폰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단문메세지를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발송하여야 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39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 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1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598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휴대폰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단문메세지의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문구는 관리규정에서 정한 </a:t>
                      </a:r>
                      <a:r>
                        <a:rPr kumimoji="1" lang="en-US" altLang="ko-KR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“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대출중개 수수료는 불법이니 </a:t>
                      </a:r>
                      <a:endParaRPr kumimoji="1" lang="en-US" altLang="ko-KR" sz="16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지급하지 마십시오</a:t>
                      </a:r>
                      <a:r>
                        <a:rPr kumimoji="1" lang="en-US" altLang="ko-KR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 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신고</a:t>
                      </a:r>
                      <a:r>
                        <a:rPr kumimoji="1" lang="en-US" altLang="ko-KR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한국대부금융협회 ☎</a:t>
                      </a:r>
                      <a:r>
                        <a:rPr kumimoji="1" lang="en-US" altLang="ko-KR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02-3487-5800”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의 문구를 사용</a:t>
                      </a:r>
                      <a:endParaRPr kumimoji="1" lang="en-US" altLang="ko-KR" sz="16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시행여부 조사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협회에서는 휴대폰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단문메세지가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규정대로 발송되고 있는지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일부터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분기별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회이상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현장조사를 시행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할 것임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대부중개인과의 위탁계약 해지의무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397000"/>
          <a:ext cx="8785225" cy="5078162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10210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거래하는 대부중개인이 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①협회 등록을 하지 않은 경우 ②협회 교육이수를 </a:t>
                      </a:r>
                      <a:endParaRPr kumimoji="1" lang="en-US" altLang="ko-KR" sz="16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받지 않은 경우 ③</a:t>
                      </a:r>
                      <a:r>
                        <a:rPr kumimoji="1" lang="ko-KR" altLang="en-US" sz="16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대부중대업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등록이 취소되거나 폐업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한 경우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대부중개업무 위탁 계약을 해지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하여야 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2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100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53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조의 사유로 계약이 해지된 경우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협회는 계약이 해지된 대부중개인의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등록을 취소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할 수 있음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등록이 취소된 대부중개인의 경우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개월 이내에는 협회에 재등록이 안됨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임의적 해지사유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①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파산한경우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② 영업관련 사고 및 민원발생 경우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③ 기타 계약을 수행할 수 없는 중대한 사정 변경이 있는 경우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시행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① 미등록 대부중개인과의 계약 해지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: 2010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② 교육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미이수자와의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계약해지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: 2010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45" name="WordArt 61"/>
          <p:cNvSpPr>
            <a:spLocks noChangeArrowheads="1" noChangeShapeType="1" noTextEdit="1"/>
          </p:cNvSpPr>
          <p:nvPr/>
        </p:nvSpPr>
        <p:spPr bwMode="auto">
          <a:xfrm>
            <a:off x="1370009" y="2709857"/>
            <a:ext cx="6345263" cy="143352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altLang="ko-KR" sz="4000" kern="10" dirty="0" smtClean="0">
                <a:ln w="31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outerShdw dist="17961" dir="2700000" algn="ctr" rotWithShape="0">
                    <a:schemeClr val="bg2">
                      <a:alpha val="70000"/>
                    </a:schemeClr>
                  </a:outerShdw>
                </a:effectLst>
                <a:latin typeface="휴먼둥근헤드라인"/>
                <a:ea typeface="휴먼둥근헤드라인"/>
              </a:rPr>
              <a:t>Ⅱ. </a:t>
            </a:r>
            <a:r>
              <a:rPr lang="ko-KR" altLang="en-US" sz="4000" kern="10" dirty="0" smtClean="0">
                <a:ln w="31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outerShdw dist="17961" dir="2700000" algn="ctr" rotWithShape="0">
                    <a:schemeClr val="bg2">
                      <a:alpha val="70000"/>
                    </a:schemeClr>
                  </a:outerShdw>
                </a:effectLst>
                <a:latin typeface="휴먼둥근헤드라인"/>
                <a:ea typeface="휴먼둥근헤드라인"/>
              </a:rPr>
              <a:t>대부중개인의 의무</a:t>
            </a:r>
            <a:endParaRPr lang="ko-KR" altLang="en-US" sz="4000" kern="10" dirty="0">
              <a:ln w="3175">
                <a:solidFill>
                  <a:schemeClr val="bg1"/>
                </a:solidFill>
                <a:round/>
                <a:headEnd/>
                <a:tailEnd/>
              </a:ln>
              <a:solidFill>
                <a:schemeClr val="tx2">
                  <a:lumMod val="65000"/>
                  <a:lumOff val="35000"/>
                </a:schemeClr>
              </a:solidFill>
              <a:effectLst>
                <a:outerShdw dist="17961" dir="2700000" algn="ctr" rotWithShape="0">
                  <a:schemeClr val="bg2">
                    <a:alpha val="70000"/>
                  </a:schemeClr>
                </a:outerShdw>
              </a:effectLst>
              <a:latin typeface="휴먼둥근헤드라인"/>
              <a:ea typeface="휴먼둥근헤드라인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상위대부중개인의 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857364"/>
          <a:ext cx="8785225" cy="4500594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1090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대부금융회사의 대출모집업무를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위탁받기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위해서는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①법률에 의해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등록하고 ②협회에 등록을 한 후 ③협회가 주관하는 교육을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이수하여야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68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2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30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 경과시 마다 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(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교육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미이수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)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06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시행일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: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협회등록관련 사항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2010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          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협회교육관련 사항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2010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32" y="1357298"/>
            <a:ext cx="3857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협회 등록 및 교육의무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상위대부중개인의 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857364"/>
          <a:ext cx="8785225" cy="4535565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12286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대출모집업무를 하위 대부중개인에게 위탁하는 경우에는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①법률에 의해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등록하고 ②협회에 등록을 한 후 ③협회가 주관하는 교육을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이수한 하위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대부중개인에게 위탁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.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5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200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86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시행일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: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협회등록관련 사항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2010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          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협회교육관련 사항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2010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32" y="1357298"/>
            <a:ext cx="3857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(2)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대출모집업무 위탁계약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상위대부중개인의 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857365"/>
          <a:ext cx="8785225" cy="4572030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218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하위 대부중개인의 협회 등록 여부를 확인한 후 그 명단을 대부금융회사에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송부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계약을 체결한 하위 대부중개인이 또 다른 하위 대부중개인에게 다시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업무를 위탁한 경우에는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하위 대부중개인이 거래하는 다른 하위 대부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중개인의 명단도 함께 수령하여 협회 등록 여부를 확인한 후 대부금융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회사로 송부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0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0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직접 거래하는 하위 대부중개인의 명단 뿐 아니라 그 대부중개인과 거래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관례에 있는 다른 하위대부중개인의 명단도 함께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수령하여  협회 등록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여부를 확인한 후 대부금융회사로 송부하여야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32" y="1357298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(3)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하위대부중개인의 명단 수령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확인 및 대부금융회사 통보 의무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상위대부중개인의 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857365"/>
          <a:ext cx="8785225" cy="4572030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1120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대출중개경로표시서를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사실대로 작성하여 대부금융회사로 제출하여야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하위 대부중개인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이 기재한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대출중개경로표시서가 정확한지 확인하고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수령한 후 대부금융회사로 제출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0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50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8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하위 대부중개인이 작성한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대출중개경로표시서를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수령하여 정학한 지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확인한 후 자신의 대출중개경로를 정확히 기재한 후 대부금융회사에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통보하여야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시행여부 조사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금융감독원의 직권검사 시 중점 검사 대상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으로 규정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준수 여부를 확인할 것임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32" y="1357298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(4)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대출중개경로표시서 작성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수령 및 제출의무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상위대부중개인의 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714488"/>
          <a:ext cx="8785225" cy="4866132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4197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거래하는 대부중개인이 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①협회 등록을 하지 않은 경우 ②협회 교육이수를 </a:t>
                      </a:r>
                      <a:endParaRPr kumimoji="1" lang="en-US" altLang="ko-KR" sz="16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받지 않은 경우 ③</a:t>
                      </a:r>
                      <a:r>
                        <a:rPr kumimoji="1" lang="ko-KR" altLang="en-US" sz="16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대부중대업</a:t>
                      </a:r>
                      <a:r>
                        <a:rPr kumimoji="1" lang="ko-KR" altLang="en-US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등록이 취소되거나 폐업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한 경우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대부중개업무 위탁 계약을 해지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하여야 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8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조의 사유로 계약이 해지된 경우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협회는  계약이 해지된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대부중개인의 등록을 취소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할 수 있음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등록이 취소된 대부중개인의 경우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개월 이내에는 협회에 재등록이 안됨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임의적 해지사유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①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파산한 경우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순명조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영업관련 사고 및 민원 발생 경우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순명조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③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기타 계약을 수행할 수 없는 중대한 사정 변경이 있는 경우</a:t>
                      </a:r>
                      <a:endParaRPr kumimoji="1" lang="en-US" altLang="ko-KR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순명조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시행일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①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미등록 대부중개인과의 계약 해지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: 2010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년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월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일부터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순명조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②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교육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미이수자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와의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계약 해지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: 2010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년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11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월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일부터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32" y="1285860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(5)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하위 대부중개인과의 위탁계약 해지의무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하위</a:t>
            </a: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단독 대부중개인의 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857364"/>
          <a:ext cx="8785225" cy="4500593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1442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대부금융회사의 대출모집업무를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위탁받기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위해서는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①법률에 의해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등록하고 ②협회에 등록을 한 후 ③협회가 주관하는 교육을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이수하여야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4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30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 경과시 마다 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(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교육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미이수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)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2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시행일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: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협회등록관련 사항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2010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          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협회교육관련 사항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2010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년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월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일부터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32" y="1357298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(1)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협회 등록 및 교육의무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하위</a:t>
            </a: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단독 대부중개인의 의무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857365"/>
          <a:ext cx="8785225" cy="4429154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12286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대출중개경로표시서를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정확히 작성한 후 상위대부중개인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·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대부금융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회사에게 제출하여야 함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6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4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호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5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위반시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50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86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시행여부 조사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~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금융감독원의 직권검사 시 중점 검사 대상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으로 규정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준수 여부를 확인할 것임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32" y="1357298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(2)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대출중개경로표시서 작성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·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수취의무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45" name="WordArt 61"/>
          <p:cNvSpPr>
            <a:spLocks noChangeArrowheads="1" noChangeShapeType="1" noTextEdit="1"/>
          </p:cNvSpPr>
          <p:nvPr/>
        </p:nvSpPr>
        <p:spPr bwMode="auto">
          <a:xfrm>
            <a:off x="1370009" y="2709857"/>
            <a:ext cx="6345263" cy="143352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altLang="ko-KR" sz="4000" kern="10" dirty="0" smtClean="0">
                <a:ln w="31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outerShdw dist="17961" dir="2700000" algn="ctr" rotWithShape="0">
                    <a:schemeClr val="bg2">
                      <a:alpha val="70000"/>
                    </a:schemeClr>
                  </a:outerShdw>
                </a:effectLst>
                <a:latin typeface="휴먼둥근헤드라인"/>
                <a:ea typeface="휴먼둥근헤드라인"/>
              </a:rPr>
              <a:t>Ⅲ. </a:t>
            </a:r>
            <a:r>
              <a:rPr lang="ko-KR" altLang="en-US" sz="4000" kern="10" dirty="0" smtClean="0">
                <a:ln w="31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outerShdw dist="17961" dir="2700000" algn="ctr" rotWithShape="0">
                    <a:schemeClr val="bg2">
                      <a:alpha val="70000"/>
                    </a:schemeClr>
                  </a:outerShdw>
                </a:effectLst>
                <a:latin typeface="휴먼둥근헤드라인"/>
                <a:ea typeface="휴먼둥근헤드라인"/>
              </a:rPr>
              <a:t>기타 사항</a:t>
            </a:r>
            <a:endParaRPr lang="ko-KR" altLang="en-US" sz="4000" kern="10" dirty="0">
              <a:ln w="3175">
                <a:solidFill>
                  <a:schemeClr val="bg1"/>
                </a:solidFill>
                <a:round/>
                <a:headEnd/>
                <a:tailEnd/>
              </a:ln>
              <a:solidFill>
                <a:schemeClr val="tx2">
                  <a:lumMod val="65000"/>
                  <a:lumOff val="35000"/>
                </a:schemeClr>
              </a:solidFill>
              <a:effectLst>
                <a:outerShdw dist="17961" dir="2700000" algn="ctr" rotWithShape="0">
                  <a:schemeClr val="bg2">
                    <a:alpha val="70000"/>
                  </a:schemeClr>
                </a:outerShdw>
              </a:effectLst>
              <a:latin typeface="휴먼둥근헤드라인"/>
              <a:ea typeface="휴먼둥근헤드라인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명조"/>
                <a:ea typeface="HY견명조"/>
              </a:rPr>
              <a:t>1. </a:t>
            </a:r>
            <a:r>
              <a:rPr lang="ko-KR" altLang="en-US" sz="2200" dirty="0" smtClean="0">
                <a:latin typeface="HY견명조"/>
                <a:ea typeface="HY견명조"/>
              </a:rPr>
              <a:t>손해배상</a:t>
            </a:r>
            <a:endParaRPr lang="ko-KR" altLang="en-US" sz="2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397000"/>
          <a:ext cx="8785225" cy="4845963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28892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규정내용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위법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·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부당한 행위로 대부금융회사 및 고객에게 손해를 입힌 대부중개인은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그 손해를 배상하여야 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하위 대부중개인이 손해를 입힌 경우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해당 대부중개인과 계약을 체결한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상위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대부중개인이 먼저 손해를 배상하고 위법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·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부당한 행위를 한 하위대부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중개인에 구상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관련규정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13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85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유의사항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손해를 우선 배상한 상위 대부중개인은 위법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·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부당한 행위를 한 하위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대부중개인에게 지급하기로 한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수수료에서 우선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변제처리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한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후 잔액을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청구할 수 있음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200" dirty="0" smtClean="0">
                <a:latin typeface="HY견명조" pitchFamily="18" charset="-127"/>
                <a:ea typeface="HY견명조" pitchFamily="18" charset="-127"/>
              </a:rPr>
              <a:t>2. </a:t>
            </a:r>
            <a:r>
              <a:rPr lang="ko-KR" altLang="en-US" sz="2200" dirty="0" err="1" smtClean="0">
                <a:latin typeface="HY견명조" pitchFamily="18" charset="-127"/>
                <a:ea typeface="HY견명조" pitchFamily="18" charset="-127"/>
              </a:rPr>
              <a:t>제재금</a:t>
            </a:r>
            <a:r>
              <a:rPr lang="ko-KR" altLang="en-US" sz="2200" dirty="0" smtClean="0">
                <a:latin typeface="HY견명조" pitchFamily="18" charset="-127"/>
                <a:ea typeface="HY견명조" pitchFamily="18" charset="-127"/>
              </a:rPr>
              <a:t> 및 시행일</a:t>
            </a:r>
            <a:endParaRPr lang="ko-KR" altLang="en-US" sz="2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397000"/>
          <a:ext cx="8785225" cy="5032396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25161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시정권고 이행거부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5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항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본 규정을 위반한 대부금융회사와 대부중개인이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협회의 시정권고에도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불구하고 위반사항을 시정하지 아니한 경우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30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 경과시마다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30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만원의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을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부과함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61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시행일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본규정은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7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부터 시행함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34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등록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관련 사항은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부터 시행함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교육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관련 사항은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년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부터 시행함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대부중개업무 관리규정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”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준수여부 확인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397000"/>
          <a:ext cx="8785225" cy="4960958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18384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협회검사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불법 중개수수료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편취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주의 휴대폰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단문메세지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발송 여부를 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순명조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 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월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일부터 분기별 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회이상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현장조사를 시행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순명조"/>
                        </a:rPr>
                        <a:t>할 것임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순명조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24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금융감독원 검사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금융감독원의 직권검사 시 중점 검사 대상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으로 관리규정 준수여부를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확인할 것임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특히 불법중개수수료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편취주의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휴대폰 </a:t>
                      </a: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단문메세지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발송과 대출중개경로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표시서 수령 및 확인의무 이행 여부를 확인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5545138" cy="576262"/>
          </a:xfrm>
        </p:spPr>
        <p:txBody>
          <a:bodyPr/>
          <a:lstStyle/>
          <a:p>
            <a:pPr eaLnBrk="1" hangingPunct="1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관리규정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불이행 시 제재</a:t>
            </a:r>
          </a:p>
        </p:txBody>
      </p:sp>
      <p:graphicFrame>
        <p:nvGraphicFramePr>
          <p:cNvPr id="108569" name="Group 25"/>
          <p:cNvGraphicFramePr>
            <a:graphicFrameLocks noGrp="1"/>
          </p:cNvGraphicFramePr>
          <p:nvPr/>
        </p:nvGraphicFramePr>
        <p:xfrm>
          <a:off x="142844" y="1397000"/>
          <a:ext cx="8785225" cy="5032396"/>
        </p:xfrm>
        <a:graphic>
          <a:graphicData uri="http://schemas.openxmlformats.org/drawingml/2006/table">
            <a:tbl>
              <a:tblPr/>
              <a:tblGrid>
                <a:gridCol w="1368425"/>
                <a:gridCol w="7416800"/>
              </a:tblGrid>
              <a:tr h="603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제재금</a:t>
                      </a:r>
                      <a:endParaRPr kumimoji="1" lang="ko-KR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관리규정 제</a:t>
                      </a:r>
                      <a:r>
                        <a:rPr kumimoji="1" lang="en-US" altLang="ko-K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11</a:t>
                      </a: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자격정지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및</a:t>
                      </a:r>
                      <a:endParaRPr kumimoji="1" lang="en-US" altLang="ko-K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    명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본 규정을 지키지 않는 경우 협회 정관에 의거하여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위반의 정도에 따라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경고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자격정지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제명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의 제재조치를 부과함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특히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자격정지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제명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의 경우 회원사의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대부금융업 통합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CB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의 이용에 제약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이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순명조" pitchFamily="18" charset="-127"/>
                          <a:ea typeface="순명조" pitchFamily="18" charset="-127"/>
                        </a:rPr>
                        <a:t> 있음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순명조" pitchFamily="18" charset="-127"/>
                        <a:ea typeface="순명조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참조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: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협회 정관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【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회원의 의무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】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 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①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회원은 협회의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 정관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,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규정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 및 총회 또는 이사회의 결의 사항을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준수하여야 한다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20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【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회원의 제재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】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 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① 회원이 다음 각 호의 행위를 하였을 때에는 그 회원에게 소명의 기회를 부여하고</a:t>
                      </a:r>
                      <a:endParaRPr kumimoji="1" lang="en-US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명조"/>
                        <a:ea typeface="순명조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   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이사회의 특별결의로써 경고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회원자격의 정지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,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제명 등의 제재조치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를 할 수 있다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명조"/>
                          <a:ea typeface="순명조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     1. 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제</a:t>
                      </a:r>
                      <a:r>
                        <a:rPr kumimoji="1" lang="en-US" altLang="ko-K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8</a:t>
                      </a:r>
                      <a:r>
                        <a:rPr kumimoji="1" lang="ko-KR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</a:rPr>
                        <a:t>조 각 항의 회원의 의무를 위반하였을 때</a:t>
                      </a:r>
                      <a:endParaRPr kumimoji="1" lang="en-US" altLang="ko-K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45" name="WordArt 61"/>
          <p:cNvSpPr>
            <a:spLocks noChangeArrowheads="1" noChangeShapeType="1" noTextEdit="1"/>
          </p:cNvSpPr>
          <p:nvPr/>
        </p:nvSpPr>
        <p:spPr bwMode="auto">
          <a:xfrm>
            <a:off x="1870075" y="2492375"/>
            <a:ext cx="5662613" cy="941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ko-KR" altLang="en-US" sz="3600" kern="10" dirty="0">
                <a:ln w="31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2">
                        <a:alpha val="66000"/>
                      </a:schemeClr>
                    </a:gs>
                    <a:gs pos="100000">
                      <a:srgbClr val="DDDDDD"/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>
                      <a:alpha val="70000"/>
                    </a:schemeClr>
                  </a:outerShdw>
                </a:effectLst>
                <a:latin typeface="휴먼둥근헤드라인"/>
                <a:ea typeface="휴먼둥근헤드라인"/>
              </a:rPr>
              <a:t>감사합니다</a:t>
            </a:r>
            <a:r>
              <a:rPr lang="en-US" altLang="ko-KR" sz="3600" kern="10" dirty="0">
                <a:ln w="31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2">
                        <a:alpha val="66000"/>
                      </a:schemeClr>
                    </a:gs>
                    <a:gs pos="100000">
                      <a:srgbClr val="DDDDDD"/>
                    </a:gs>
                  </a:gsLst>
                  <a:lin ang="5400000" scaled="1"/>
                </a:gradFill>
                <a:effectLst>
                  <a:outerShdw dist="17961" dir="2700000" algn="ctr" rotWithShape="0">
                    <a:schemeClr val="bg2">
                      <a:alpha val="70000"/>
                    </a:schemeClr>
                  </a:outerShdw>
                </a:effectLst>
                <a:latin typeface="휴먼둥근헤드라인"/>
                <a:ea typeface="휴먼둥근헤드라인"/>
              </a:rPr>
              <a:t>.</a:t>
            </a:r>
            <a:endParaRPr lang="ko-KR" altLang="en-US" sz="3600" kern="10" dirty="0">
              <a:ln w="31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bg2">
                      <a:alpha val="66000"/>
                    </a:schemeClr>
                  </a:gs>
                  <a:gs pos="100000">
                    <a:srgbClr val="DDDDDD"/>
                  </a:gs>
                </a:gsLst>
                <a:lin ang="5400000" scaled="1"/>
              </a:gradFill>
              <a:effectLst>
                <a:outerShdw dist="17961" dir="2700000" algn="ctr" rotWithShape="0">
                  <a:schemeClr val="bg2">
                    <a:alpha val="70000"/>
                  </a:schemeClr>
                </a:outerShdw>
              </a:effectLst>
              <a:latin typeface="휴먼둥근헤드라인"/>
              <a:ea typeface="휴먼둥근헤드라인"/>
            </a:endParaRPr>
          </a:p>
        </p:txBody>
      </p:sp>
      <p:sp>
        <p:nvSpPr>
          <p:cNvPr id="13315" name="Rectangle 74"/>
          <p:cNvSpPr>
            <a:spLocks noChangeArrowheads="1"/>
          </p:cNvSpPr>
          <p:nvPr/>
        </p:nvSpPr>
        <p:spPr bwMode="auto">
          <a:xfrm>
            <a:off x="2627313" y="4652963"/>
            <a:ext cx="3960812" cy="792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200">
                <a:solidFill>
                  <a:srgbClr val="996633"/>
                </a:solidFill>
                <a:latin typeface="HY견고딕" pitchFamily="18" charset="-127"/>
                <a:ea typeface="HY견고딕" pitchFamily="18" charset="-127"/>
              </a:rPr>
              <a:t>한 국 대 부 금 융 협 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체"/>
        <a:ea typeface="굴림체"/>
        <a:cs typeface=""/>
      </a:majorFont>
      <a:minorFont>
        <a:latin typeface="굴림체"/>
        <a:ea typeface="굴림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순명조" pitchFamily="18" charset="-127"/>
            <a:ea typeface="순명조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순명조" pitchFamily="18" charset="-127"/>
            <a:ea typeface="순명조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3170</TotalTime>
  <Words>1815</Words>
  <Application>Microsoft Office PowerPoint</Application>
  <PresentationFormat>화면 슬라이드 쇼(4:3)</PresentationFormat>
  <Paragraphs>308</Paragraphs>
  <Slides>24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기본 디자인</vt:lpstr>
      <vt:lpstr>슬라이드 1</vt:lpstr>
      <vt:lpstr>중개업무 관련규정 제정 배경</vt:lpstr>
      <vt:lpstr>중개업무 관련규정 제정 경과</vt:lpstr>
      <vt:lpstr>등록 및 교육 이수 절차의 흐름</vt:lpstr>
      <vt:lpstr>슬라이드 5</vt:lpstr>
      <vt:lpstr>1. 대출모집업무 위탁계약</vt:lpstr>
      <vt:lpstr>2. 대부중개인 명단 수령 및 협회 송부</vt:lpstr>
      <vt:lpstr>3. 대출중개경로표시서 수취의무</vt:lpstr>
      <vt:lpstr>4. 불법 중개수수료 편취 주의 메시지 발송의무</vt:lpstr>
      <vt:lpstr>5. 대부중개인과의 위탁계약 해지의무</vt:lpstr>
      <vt:lpstr>슬라이드 11</vt:lpstr>
      <vt:lpstr>1. 상위대부중개인의 의무</vt:lpstr>
      <vt:lpstr>1. 상위대부중개인의 의무</vt:lpstr>
      <vt:lpstr>1. 상위대부중개인의 의무</vt:lpstr>
      <vt:lpstr>1. 상위대부중개인의 의무</vt:lpstr>
      <vt:lpstr>1. 상위대부중개인의 의무</vt:lpstr>
      <vt:lpstr>2. 하위·단독 대부중개인의 의무</vt:lpstr>
      <vt:lpstr>2. 하위·단독 대부중개인의 의무</vt:lpstr>
      <vt:lpstr>슬라이드 19</vt:lpstr>
      <vt:lpstr>1. 손해배상</vt:lpstr>
      <vt:lpstr>2. 제재금 및 시행일</vt:lpstr>
      <vt:lpstr>“대부중개업무 관리규정” 준수여부 확인</vt:lpstr>
      <vt:lpstr>“관리규정”불이행 시 제재</vt:lpstr>
      <vt:lpstr>슬라이드 24</vt:lpstr>
    </vt:vector>
  </TitlesOfParts>
  <Company>(주)기업금융연구원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비지니스 파워포인트 템플릿</dc:title>
  <dc:creator>문서서식 예스폼(www.yesform.com)</dc:creator>
  <cp:keywords>www.yesform.com</cp:keywords>
  <dc:description>본 문서의 저작권은 예스폼(yesform)에 있으며_x000d_
무단 복제 배포시 법적인 제재를 받을 수 있습니다.</dc:description>
  <cp:lastModifiedBy>박민재</cp:lastModifiedBy>
  <cp:revision>236</cp:revision>
  <dcterms:created xsi:type="dcterms:W3CDTF">2006-01-13T09:37:44Z</dcterms:created>
  <dcterms:modified xsi:type="dcterms:W3CDTF">2010-06-21T06:57:09Z</dcterms:modified>
</cp:coreProperties>
</file>