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8"/>
  </p:notesMasterIdLst>
  <p:sldIdLst>
    <p:sldId id="256" r:id="rId2"/>
    <p:sldId id="310" r:id="rId3"/>
    <p:sldId id="336" r:id="rId4"/>
    <p:sldId id="335" r:id="rId5"/>
    <p:sldId id="338" r:id="rId6"/>
    <p:sldId id="337" r:id="rId7"/>
    <p:sldId id="339" r:id="rId8"/>
    <p:sldId id="340" r:id="rId9"/>
    <p:sldId id="350" r:id="rId10"/>
    <p:sldId id="312" r:id="rId11"/>
    <p:sldId id="344" r:id="rId12"/>
    <p:sldId id="346" r:id="rId13"/>
    <p:sldId id="345" r:id="rId14"/>
    <p:sldId id="351" r:id="rId15"/>
    <p:sldId id="313" r:id="rId16"/>
    <p:sldId id="348" r:id="rId1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666699"/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어두운 스타일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보통 스타일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93" autoAdjust="0"/>
    <p:restoredTop sz="94125" autoAdjust="0"/>
  </p:normalViewPr>
  <p:slideViewPr>
    <p:cSldViewPr>
      <p:cViewPr>
        <p:scale>
          <a:sx n="100" d="100"/>
          <a:sy n="100" d="100"/>
        </p:scale>
        <p:origin x="-8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4783456-F08A-4125-A076-2875A6495C86}" type="datetimeFigureOut">
              <a:rPr lang="ko-KR" altLang="en-US"/>
              <a:pPr>
                <a:defRPr/>
              </a:pPr>
              <a:t>2010-07-19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417E7F5-D95B-4781-A97D-569CCBB9AFF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차입금에 의존하는 중소업체는 불가능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7E7F5-D95B-4781-A97D-569CCBB9AFFE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창구규제로 은행 차입 금지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은행의 평판위험고려</a:t>
            </a:r>
            <a:r>
              <a:rPr lang="en-US" altLang="ko-KR" dirty="0" smtClean="0"/>
              <a:t>) </a:t>
            </a:r>
            <a:r>
              <a:rPr lang="ko-KR" altLang="en-US" dirty="0" smtClean="0"/>
              <a:t>저축은행의 </a:t>
            </a:r>
            <a:r>
              <a:rPr lang="ko-KR" altLang="en-US" smtClean="0"/>
              <a:t>담보대출도 총 여신의 </a:t>
            </a:r>
            <a:r>
              <a:rPr lang="en-US" altLang="ko-KR" dirty="0" smtClean="0"/>
              <a:t>5%</a:t>
            </a:r>
            <a:r>
              <a:rPr lang="ko-KR" altLang="en-US" dirty="0" smtClean="0"/>
              <a:t>이상 금지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17E7F5-D95B-4781-A97D-569CCBB9AFFE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 algn="ctr"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9900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C0F53185-2E6A-4970-A617-62B71B84B3BF}" type="datetime1">
              <a:rPr lang="ko-KR" altLang="en-US"/>
              <a:pPr>
                <a:defRPr/>
              </a:pPr>
              <a:t>2010-07-19</a:t>
            </a:fld>
            <a:endParaRPr lang="ko-K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z="14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8794328-F843-4735-8F2E-684608AE97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0D385-F549-4411-9225-471A46B70D9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A65AC-AD93-4CF9-9798-3D2A6036A06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052513"/>
            <a:ext cx="4038600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052513"/>
            <a:ext cx="4038600" cy="5329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CC5AD-AD0A-46EF-A299-88B767D0C76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DA238-E209-4E17-A9BC-D407143176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96DAD-5DC1-45D1-BE96-B35D6AF359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55F6D-BF6A-46D7-8909-0BC7ED6CDA6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714EB-8126-4125-9CBE-89B127457E5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5E92-C799-4B77-A9A2-91D3F855EC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70E31-4E82-4636-9BB6-4F0C98B037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071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071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A8A4-2203-4687-96A7-22BA1887D1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52513"/>
            <a:ext cx="82296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46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+mn-ea"/>
              </a:defRPr>
            </a:lvl1pPr>
          </a:lstStyle>
          <a:p>
            <a:pPr>
              <a:defRPr/>
            </a:pPr>
            <a:fld id="{32D35DBF-D9AF-47D5-880A-3F4B7E2A1A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rgbClr val="FFFF00"/>
          </a:solidFill>
          <a:latin typeface="HY헤드라인M" pitchFamily="18" charset="-127"/>
          <a:ea typeface="HY헤드라인M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6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6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ko-KR" altLang="en-US" dirty="0"/>
          </a:p>
        </p:txBody>
      </p:sp>
      <p:pic>
        <p:nvPicPr>
          <p:cNvPr id="3076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357422" y="5580071"/>
            <a:ext cx="6400800" cy="63501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99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이 상 빈  </a:t>
            </a:r>
            <a:r>
              <a:rPr kumimoji="0" lang="ko-KR" altLang="en-US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99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교수 </a:t>
            </a:r>
            <a:r>
              <a:rPr kumimoji="0" lang="en-US" altLang="ko-KR" sz="32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99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0" lang="ko-KR" altLang="en-US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99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한양대</a:t>
            </a:r>
            <a:r>
              <a:rPr kumimoji="0" lang="en-US" altLang="ko-KR" sz="32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99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37932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ko-KR" altLang="en-US" sz="4800" b="1" dirty="0" smtClean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대 부 업  금 리 논 </a:t>
            </a:r>
            <a:r>
              <a:rPr lang="ko-KR" altLang="en-US" sz="4800" b="1" dirty="0" err="1" smtClean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쟁</a:t>
            </a:r>
            <a:endParaRPr lang="ko-KR" sz="4800" b="1" dirty="0">
              <a:ln w="1905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9" name="슬라이드 번호 개체 틀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DA7F68-41CF-42EA-BCF0-37F6D7C91A3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ko-KR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AF2F1C-F0B5-41B0-A58D-F5181D758317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357188" y="979488"/>
            <a:ext cx="8501062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/>
            <a:endParaRPr lang="en-US" altLang="ko-KR" sz="24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+mn-ea"/>
                <a:ea typeface="+mn-ea"/>
              </a:rPr>
              <a:t>전국 </a:t>
            </a:r>
            <a:r>
              <a:rPr lang="ko-KR" altLang="en-US" sz="2200" dirty="0">
                <a:solidFill>
                  <a:schemeClr val="bg1"/>
                </a:solidFill>
                <a:latin typeface="+mn-ea"/>
                <a:ea typeface="+mn-ea"/>
              </a:rPr>
              <a:t>대부업체 영업 현황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대출현황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-‘09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. 12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월 말 현재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6850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개 대부업체가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1,674,437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명에게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5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9,114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억 원 대출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- 1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인당 대출금은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3.5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백만 원으로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09.3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월 말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(3.6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백만 원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대비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10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만원 감소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- 1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인당 평균 신용대출금은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백만 원이며 담보대출금은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천만 원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이는 일부 대형대부업체에서 소액 신용대출 영업을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확대한 데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기인한 것으로 추정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3" name="그룹 3"/>
          <p:cNvGrpSpPr>
            <a:grpSpLocks/>
          </p:cNvGrpSpPr>
          <p:nvPr/>
        </p:nvGrpSpPr>
        <p:grpSpPr bwMode="auto">
          <a:xfrm>
            <a:off x="285750" y="142875"/>
            <a:ext cx="2357424" cy="693738"/>
            <a:chOff x="142875" y="214313"/>
            <a:chExt cx="5429250" cy="500062"/>
          </a:xfrm>
        </p:grpSpPr>
        <p:sp>
          <p:nvSpPr>
            <p:cNvPr id="14" name="모서리가 둥근 직사각형 13"/>
            <p:cNvSpPr/>
            <p:nvPr/>
          </p:nvSpPr>
          <p:spPr bwMode="auto">
            <a:xfrm>
              <a:off x="142875" y="214313"/>
              <a:ext cx="5429250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6" name="직사각형 15"/>
            <p:cNvSpPr/>
            <p:nvPr/>
          </p:nvSpPr>
          <p:spPr>
            <a:xfrm>
              <a:off x="263483" y="285728"/>
              <a:ext cx="5174789" cy="34608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 I</a:t>
              </a:r>
              <a:r>
                <a:rPr kumimoji="0" lang="en-US" altLang="ko-KR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r>
                <a:rPr kumimoji="0" lang="ko-KR" altLang="en-US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서   </a:t>
              </a:r>
              <a:r>
                <a:rPr kumimoji="0" lang="ko-KR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70D385-F549-4411-9225-471A46B70D9F}" type="slidenum">
              <a:rPr lang="ko-KR" altLang="en-US" smtClean="0"/>
              <a:pPr>
                <a:defRPr/>
              </a:pPr>
              <a:t>3</a:t>
            </a:fld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857224" y="2500306"/>
          <a:ext cx="7262841" cy="235745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321193"/>
                <a:gridCol w="774478"/>
                <a:gridCol w="774478"/>
                <a:gridCol w="774331"/>
                <a:gridCol w="407812"/>
                <a:gridCol w="774331"/>
                <a:gridCol w="774331"/>
                <a:gridCol w="593551"/>
                <a:gridCol w="428385"/>
                <a:gridCol w="639951"/>
              </a:tblGrid>
              <a:tr h="35769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구 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/>
                        <a:t>거 </a:t>
                      </a:r>
                      <a:r>
                        <a:rPr lang="ko-KR" altLang="en-US" sz="1100" kern="0" spc="-50" dirty="0" err="1"/>
                        <a:t>래</a:t>
                      </a:r>
                      <a:r>
                        <a:rPr lang="ko-KR" altLang="en-US" sz="1100" kern="0" spc="-50" dirty="0"/>
                        <a:t> 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/>
                        <a:t>대 출 금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50"/>
                        <a:t>1</a:t>
                      </a:r>
                      <a:r>
                        <a:rPr lang="ko-KR" altLang="en-US" sz="1100" kern="0" spc="-50"/>
                        <a:t>인당</a:t>
                      </a:r>
                      <a:endParaRPr lang="ko-KR" altLang="en-US" sz="1500" kern="0" spc="0"/>
                    </a:p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20"/>
                        <a:t>대출금</a:t>
                      </a:r>
                      <a:endParaRPr lang="ko-KR" altLang="en-US" sz="1500" kern="0" spc="0"/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250"/>
                        <a:t>(</a:t>
                      </a:r>
                      <a:r>
                        <a:rPr lang="ko-KR" altLang="en-US" sz="1000" kern="0" spc="-250"/>
                        <a:t>백만원</a:t>
                      </a:r>
                      <a:r>
                        <a:rPr lang="en-US" altLang="ko-KR" sz="1000" kern="0" spc="-250"/>
                        <a:t>)</a:t>
                      </a:r>
                      <a:endParaRPr lang="ko-KR" alt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879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80" dirty="0"/>
                        <a:t>’</a:t>
                      </a:r>
                      <a:r>
                        <a:rPr lang="en-US" altLang="ko-KR" sz="1100" kern="0" spc="-180" dirty="0"/>
                        <a:t>09.3</a:t>
                      </a:r>
                      <a:r>
                        <a:rPr lang="ko-KR" altLang="en-US" sz="1100" kern="0" spc="-180" dirty="0"/>
                        <a:t>월말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10" dirty="0"/>
                        <a:t>’</a:t>
                      </a:r>
                      <a:r>
                        <a:rPr lang="en-US" altLang="ko-KR" sz="1100" kern="0" spc="-210" dirty="0"/>
                        <a:t>09.12</a:t>
                      </a:r>
                      <a:r>
                        <a:rPr lang="ko-KR" altLang="en-US" sz="1100" kern="0" spc="-210" dirty="0"/>
                        <a:t>월말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증 감</a:t>
                      </a:r>
                      <a:r>
                        <a:rPr lang="en-US" altLang="ko-KR" sz="1100" kern="0" spc="0" dirty="0"/>
                        <a:t>(</a:t>
                      </a:r>
                      <a:r>
                        <a:rPr lang="ko-KR" altLang="en-US" sz="1100" kern="0" spc="0" dirty="0"/>
                        <a:t>율</a:t>
                      </a:r>
                      <a:r>
                        <a:rPr lang="en-US" altLang="ko-KR" sz="1100" kern="0" spc="0" dirty="0"/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80" dirty="0"/>
                        <a:t>’</a:t>
                      </a:r>
                      <a:r>
                        <a:rPr lang="en-US" altLang="ko-KR" sz="1100" kern="0" spc="-180" dirty="0"/>
                        <a:t>09.3</a:t>
                      </a:r>
                      <a:r>
                        <a:rPr lang="ko-KR" altLang="en-US" sz="1100" kern="0" spc="-180" dirty="0"/>
                        <a:t>월말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10" dirty="0"/>
                        <a:t>’</a:t>
                      </a:r>
                      <a:r>
                        <a:rPr lang="en-US" altLang="ko-KR" sz="1100" kern="0" spc="-210" dirty="0"/>
                        <a:t>09.12</a:t>
                      </a:r>
                      <a:r>
                        <a:rPr lang="ko-KR" altLang="en-US" sz="1100" kern="0" spc="-210" dirty="0"/>
                        <a:t>월말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/>
                        <a:t>증 감</a:t>
                      </a:r>
                      <a:r>
                        <a:rPr lang="en-US" altLang="ko-KR" sz="1100" kern="0" spc="-100" dirty="0"/>
                        <a:t>(</a:t>
                      </a:r>
                      <a:r>
                        <a:rPr lang="ko-KR" altLang="en-US" sz="1100" kern="0" spc="-100" dirty="0"/>
                        <a:t>율</a:t>
                      </a:r>
                      <a:r>
                        <a:rPr lang="en-US" altLang="ko-KR" sz="1100" kern="0" spc="-100" dirty="0"/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50" dirty="0"/>
                        <a:t>자산 </a:t>
                      </a:r>
                      <a:r>
                        <a:rPr lang="en-US" altLang="ko-KR" sz="1100" kern="0" spc="-250" dirty="0"/>
                        <a:t>70</a:t>
                      </a:r>
                      <a:r>
                        <a:rPr lang="ko-KR" altLang="en-US" sz="1100" kern="0" spc="-250" dirty="0" smtClean="0"/>
                        <a:t>억 원 </a:t>
                      </a:r>
                      <a:r>
                        <a:rPr lang="ko-KR" altLang="en-US" sz="1100" kern="0" spc="-250" dirty="0"/>
                        <a:t>이상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10" dirty="0"/>
                        <a:t>1,212,652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50"/>
                        <a:t>1,397,805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80"/>
                        <a:t>185,153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(15.3)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44,748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50,722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5,974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(13.4)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10" dirty="0"/>
                        <a:t>3.6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</a:tr>
              <a:tr h="402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250" dirty="0"/>
                        <a:t>자산 </a:t>
                      </a:r>
                      <a:r>
                        <a:rPr lang="en-US" altLang="ko-KR" sz="1100" kern="0" spc="-250" dirty="0"/>
                        <a:t>70</a:t>
                      </a:r>
                      <a:r>
                        <a:rPr lang="ko-KR" altLang="en-US" sz="1100" kern="0" spc="-250" dirty="0" smtClean="0"/>
                        <a:t>억 원 </a:t>
                      </a:r>
                      <a:r>
                        <a:rPr lang="ko-KR" altLang="en-US" sz="1100" kern="0" spc="-250" dirty="0"/>
                        <a:t>미만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80"/>
                        <a:t>55,725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80" dirty="0"/>
                        <a:t>106,590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/>
                        <a:t>50,865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(91.3)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3,092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4,627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1,535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(49.6)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4.3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</a:tr>
              <a:tr h="402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개 인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80"/>
                        <a:t>163,279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80"/>
                        <a:t>170,042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6,763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 dirty="0"/>
                        <a:t>(4.1)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 dirty="0"/>
                        <a:t>3,737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 dirty="0"/>
                        <a:t>3,765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/>
                        <a:t>28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(0.7)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2.2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</a:tr>
              <a:tr h="40294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합 계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200"/>
                        <a:t>1,431,656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200"/>
                        <a:t>1,674,437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/>
                        <a:t>242,781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90"/>
                        <a:t>(17.0)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51,576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40"/>
                        <a:t>59,114</a:t>
                      </a:r>
                      <a:endParaRPr lang="en-US" sz="15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/>
                        <a:t>7,538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70" dirty="0"/>
                        <a:t>(14.6)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-100" dirty="0"/>
                        <a:t>3.5</a:t>
                      </a:r>
                      <a:endParaRPr lang="en-US" sz="15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268" marR="17268" marT="17268" marB="17268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57224" y="1428736"/>
            <a:ext cx="728667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규모별 거래자 및 대출금 현황</a:t>
            </a:r>
            <a:endParaRPr kumimoji="1" lang="ko-KR" sz="11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단위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명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%)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AF2F1C-F0B5-41B0-A58D-F5181D758317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357188" y="979488"/>
            <a:ext cx="8501062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형태별 </a:t>
            </a:r>
            <a:r>
              <a:rPr lang="ko-KR" altLang="en-US" sz="2000" dirty="0">
                <a:solidFill>
                  <a:schemeClr val="bg1"/>
                </a:solidFill>
                <a:latin typeface="+mn-ea"/>
                <a:ea typeface="+mn-ea"/>
              </a:rPr>
              <a:t>대출금 및 대출금리 현황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신용대출이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6,445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억 원으로 전체대출금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(5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9,114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억 원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의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78.6%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차지하고 담보대출이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2,669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억 원으로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21.4%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차지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신용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대출 평균 금리는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41.2%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로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.9.3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월 말 대비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2.5%p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상승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☞ 고금리 신용대출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법정최고이자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49%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수취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취급 대형대부업체들이 영업을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확대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담보대출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평균 금리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(19.5%)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도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3.9%p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상승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☞ 일부 저금리 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(10%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미만</a:t>
            </a:r>
            <a:r>
              <a:rPr lang="en-US" altLang="ko-KR" dirty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dirty="0">
                <a:solidFill>
                  <a:schemeClr val="bg1"/>
                </a:solidFill>
                <a:latin typeface="+mn-ea"/>
                <a:ea typeface="+mn-ea"/>
              </a:rPr>
              <a:t>담보대출 취급업체가 신규대출을 제한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9" name="그룹 3"/>
          <p:cNvGrpSpPr>
            <a:grpSpLocks/>
          </p:cNvGrpSpPr>
          <p:nvPr/>
        </p:nvGrpSpPr>
        <p:grpSpPr bwMode="auto">
          <a:xfrm>
            <a:off x="285750" y="142875"/>
            <a:ext cx="2357424" cy="693738"/>
            <a:chOff x="142875" y="214313"/>
            <a:chExt cx="5429250" cy="500062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429250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3" y="285728"/>
              <a:ext cx="5174789" cy="34608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 I</a:t>
              </a:r>
              <a:r>
                <a:rPr kumimoji="0" lang="en-US" altLang="ko-KR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r>
                <a:rPr kumimoji="0" lang="ko-KR" altLang="en-US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서   </a:t>
              </a:r>
              <a:r>
                <a:rPr kumimoji="0" lang="ko-KR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70D385-F549-4411-9225-471A46B70D9F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524001" y="1857364"/>
          <a:ext cx="6095998" cy="405412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00331"/>
                <a:gridCol w="1938134"/>
                <a:gridCol w="1062969"/>
                <a:gridCol w="1062969"/>
                <a:gridCol w="1031595"/>
              </a:tblGrid>
              <a:tr h="29982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구 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’</a:t>
                      </a:r>
                      <a:r>
                        <a:rPr lang="en-US" altLang="ko-KR" sz="1100" kern="0" spc="0" dirty="0"/>
                        <a:t>09.3</a:t>
                      </a:r>
                      <a:r>
                        <a:rPr lang="ko-KR" altLang="en-US" sz="1100" kern="0" spc="0" dirty="0"/>
                        <a:t>월말</a:t>
                      </a:r>
                      <a:r>
                        <a:rPr lang="en-US" altLang="ko-KR" sz="1000" kern="0" spc="0" dirty="0"/>
                        <a:t>(</a:t>
                      </a:r>
                      <a:r>
                        <a:rPr lang="en-US" sz="1000" kern="0" spc="0" dirty="0"/>
                        <a:t>A)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’</a:t>
                      </a:r>
                      <a:r>
                        <a:rPr lang="en-US" altLang="ko-KR" sz="1100" kern="0" spc="0" dirty="0"/>
                        <a:t>09.12</a:t>
                      </a:r>
                      <a:r>
                        <a:rPr lang="ko-KR" altLang="en-US" sz="1100" kern="0" spc="0" dirty="0"/>
                        <a:t>월말</a:t>
                      </a:r>
                      <a:r>
                        <a:rPr lang="en-US" altLang="ko-KR" sz="1000" kern="0" spc="0" dirty="0"/>
                        <a:t>(</a:t>
                      </a:r>
                      <a:r>
                        <a:rPr lang="en-US" sz="1000" kern="0" spc="0" dirty="0"/>
                        <a:t>B)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증 감</a:t>
                      </a:r>
                      <a:r>
                        <a:rPr lang="en-US" altLang="ko-KR" sz="1000" kern="0" spc="0" dirty="0"/>
                        <a:t>(</a:t>
                      </a:r>
                      <a:r>
                        <a:rPr lang="en-US" sz="1000" kern="0" spc="0" dirty="0"/>
                        <a:t>B-A)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22050">
                <a:tc rowSpan="4"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자산 </a:t>
                      </a:r>
                      <a:r>
                        <a:rPr lang="en-US" altLang="ko-KR" sz="1100" kern="0" spc="0" dirty="0"/>
                        <a:t>70</a:t>
                      </a:r>
                      <a:r>
                        <a:rPr lang="ko-KR" altLang="en-US" sz="1100" kern="0" spc="0" dirty="0" smtClean="0"/>
                        <a:t>억 원</a:t>
                      </a:r>
                      <a:endParaRPr lang="ko-KR" altLang="en-US" sz="1400" kern="0" spc="0" dirty="0"/>
                    </a:p>
                    <a:p>
                      <a:pPr marL="0" marR="3810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이 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/>
                        <a:t>신용대출금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36,802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42,152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5,350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38.4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41.6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3.2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2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/>
                        <a:t>담보대출금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7,946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8,570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624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10.2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12.4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2.2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37958">
                <a:tc rowSpan="4"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자산 </a:t>
                      </a:r>
                      <a:r>
                        <a:rPr lang="en-US" altLang="ko-KR" sz="1100" kern="0" spc="0" dirty="0"/>
                        <a:t>70</a:t>
                      </a:r>
                      <a:r>
                        <a:rPr lang="ko-KR" altLang="en-US" sz="1100" kern="0" spc="0" dirty="0" smtClean="0"/>
                        <a:t>억 원</a:t>
                      </a:r>
                      <a:endParaRPr lang="ko-KR" altLang="en-US" sz="1400" kern="0" spc="0" dirty="0"/>
                    </a:p>
                    <a:p>
                      <a:pPr marL="0" marR="3810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미 만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신용대출금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1,928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2,790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862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34.1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37.9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3.8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3795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담보대출금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1,164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1,837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/>
                        <a:t>673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30.2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36.6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6.4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22050">
                <a:tc rowSpan="4"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개 인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신용대출금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1,631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1,503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/>
                        <a:t>△</a:t>
                      </a:r>
                      <a:r>
                        <a:rPr lang="en-US" altLang="ko-KR" sz="1100" kern="0" spc="0"/>
                        <a:t>128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42.3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35.7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/>
                        <a:t>△</a:t>
                      </a:r>
                      <a:r>
                        <a:rPr lang="en-US" altLang="ko-KR" sz="1000" kern="0" spc="0"/>
                        <a:t>6.6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2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담보대출금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2,106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2,262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/>
                        <a:t>156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/>
                        <a:t>37.7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-120" dirty="0"/>
                        <a:t>32.6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/>
                        <a:t>△</a:t>
                      </a:r>
                      <a:r>
                        <a:rPr lang="en-US" altLang="ko-KR" sz="1000" kern="0" spc="0"/>
                        <a:t>5.1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22050">
                <a:tc rowSpan="4"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/>
                        <a:t>합 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신용대출금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40,361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46,445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6,084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38.4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41.2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2.8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220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/>
                        <a:t>담보대출금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11,215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12,669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1,454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  <a:tr h="2432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/>
                        <a:t>금 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/>
                        <a:t>15.6</a:t>
                      </a:r>
                      <a:endParaRPr lang="en-US" sz="1400" kern="0" spc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19.5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70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/>
                        <a:t>3.9</a:t>
                      </a:r>
                      <a:endParaRPr lang="en-US" sz="14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5577" marR="15577" marT="15577" marB="15577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500166" y="857232"/>
            <a:ext cx="6143668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형태별 대출금 및 대출금리 현황</a:t>
            </a:r>
            <a:endParaRPr kumimoji="1" lang="en-US" altLang="ko-KR" sz="2000" b="1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sz="11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단위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%, %p)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AF2F1C-F0B5-41B0-A58D-F5181D758317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323528" y="979488"/>
            <a:ext cx="8501062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/>
            <a:endParaRPr lang="en-US" altLang="ko-KR" sz="24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lang="ko-KR" altLang="en-US" sz="2200" dirty="0" smtClean="0">
                <a:solidFill>
                  <a:schemeClr val="bg1"/>
                </a:solidFill>
                <a:latin typeface="+mn-ea"/>
                <a:ea typeface="+mn-ea"/>
              </a:rPr>
              <a:t>자산 </a:t>
            </a:r>
            <a:r>
              <a:rPr lang="en-US" altLang="ko-KR" sz="2200" dirty="0" smtClean="0">
                <a:solidFill>
                  <a:schemeClr val="bg1"/>
                </a:solidFill>
                <a:latin typeface="+mn-ea"/>
                <a:ea typeface="+mn-ea"/>
              </a:rPr>
              <a:t>70</a:t>
            </a:r>
            <a:r>
              <a:rPr lang="ko-KR" altLang="en-US" sz="2200" dirty="0" smtClean="0">
                <a:solidFill>
                  <a:schemeClr val="bg1"/>
                </a:solidFill>
                <a:latin typeface="+mn-ea"/>
                <a:ea typeface="+mn-ea"/>
              </a:rPr>
              <a:t>억 원 이상 대부업체 현황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대출현황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09.12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 말 현재 자산규모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70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 이상 대부업체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(79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의 대출금은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722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원으로 전체 대부업체의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85.8%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를 차지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→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업체당 평균 대출금은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642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평균거래자는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17,694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명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→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신용대출은 총 대출금의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83.1%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인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2,152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원이고 담보대출은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16.9%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인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8,570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개인대출은 증가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↑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20.1%)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한 반면 법인대출은 감소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△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12.6%)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이자율이 최고이자율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49%)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에 근접한 개인 신용대출의 확대에 따라 전반적인 시장금리 상승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전업업체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55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 사 중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30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개사가 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45%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이상 금리를 적용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따라서 자산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70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 이상 대부업체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대출 잔액이 있는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79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 업체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의 경우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09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회계연도 중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3,107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원의 당기 순이익을 시현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9" name="그룹 3"/>
          <p:cNvGrpSpPr>
            <a:grpSpLocks/>
          </p:cNvGrpSpPr>
          <p:nvPr/>
        </p:nvGrpSpPr>
        <p:grpSpPr bwMode="auto">
          <a:xfrm>
            <a:off x="285750" y="142875"/>
            <a:ext cx="2357424" cy="693738"/>
            <a:chOff x="142875" y="214313"/>
            <a:chExt cx="5429250" cy="500062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429250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3" y="285728"/>
              <a:ext cx="5174789" cy="34608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 I</a:t>
              </a:r>
              <a:r>
                <a:rPr kumimoji="0" lang="en-US" altLang="ko-KR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r>
                <a:rPr kumimoji="0" lang="ko-KR" altLang="en-US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서   </a:t>
              </a:r>
              <a:r>
                <a:rPr kumimoji="0" lang="ko-KR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70D385-F549-4411-9225-471A46B70D9F}" type="slidenum">
              <a:rPr lang="ko-KR" altLang="en-US" smtClean="0"/>
              <a:pPr>
                <a:defRPr/>
              </a:pPr>
              <a:t>7</a:t>
            </a:fld>
            <a:endParaRPr lang="ko-KR" altLang="en-US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</p:nvPr>
        </p:nvGraphicFramePr>
        <p:xfrm>
          <a:off x="785784" y="2197869"/>
          <a:ext cx="7572429" cy="351714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12997"/>
                <a:gridCol w="812997"/>
                <a:gridCol w="812997"/>
                <a:gridCol w="812997"/>
                <a:gridCol w="671107"/>
                <a:gridCol w="831969"/>
                <a:gridCol w="831969"/>
                <a:gridCol w="794158"/>
                <a:gridCol w="709051"/>
                <a:gridCol w="482187"/>
              </a:tblGrid>
              <a:tr h="233433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구 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 dirty="0"/>
                        <a:t>거 </a:t>
                      </a:r>
                      <a:r>
                        <a:rPr lang="ko-KR" altLang="en-US" sz="1150" kern="0" spc="-130" dirty="0" err="1"/>
                        <a:t>래</a:t>
                      </a:r>
                      <a:r>
                        <a:rPr lang="ko-KR" altLang="en-US" sz="1150" kern="0" spc="-130" dirty="0"/>
                        <a:t> 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 dirty="0"/>
                        <a:t>대 출 금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33433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/>
                        <a:t>’</a:t>
                      </a:r>
                      <a:r>
                        <a:rPr lang="en-US" altLang="ko-KR" sz="1150" kern="0" spc="-130"/>
                        <a:t>09.3</a:t>
                      </a:r>
                      <a:r>
                        <a:rPr lang="ko-KR" altLang="en-US" sz="1150" kern="0" spc="-130"/>
                        <a:t>월말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/>
                        <a:t>’</a:t>
                      </a:r>
                      <a:r>
                        <a:rPr lang="en-US" altLang="ko-KR" sz="1150" kern="0" spc="-130"/>
                        <a:t>09.12</a:t>
                      </a:r>
                      <a:r>
                        <a:rPr lang="ko-KR" altLang="en-US" sz="1150" kern="0" spc="-130"/>
                        <a:t>월말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/>
                        <a:t>증 감</a:t>
                      </a:r>
                      <a:endParaRPr lang="ko-KR" altLang="en-US" sz="1150" b="1" kern="0" spc="-130">
                        <a:solidFill>
                          <a:srgbClr val="282828"/>
                        </a:solidFill>
                        <a:latin typeface="한양중고딕"/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50" kern="0" spc="-130"/>
                        <a:t>(</a:t>
                      </a:r>
                      <a:r>
                        <a:rPr lang="ko-KR" altLang="en-US" sz="1150" kern="0" spc="-130"/>
                        <a:t>율</a:t>
                      </a:r>
                      <a:r>
                        <a:rPr lang="en-US" altLang="ko-KR" sz="1150" kern="0" spc="-130"/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 dirty="0"/>
                        <a:t>’</a:t>
                      </a:r>
                      <a:r>
                        <a:rPr lang="en-US" altLang="ko-KR" sz="1150" kern="0" spc="-130" dirty="0"/>
                        <a:t>09.3</a:t>
                      </a:r>
                      <a:r>
                        <a:rPr lang="ko-KR" altLang="en-US" sz="1150" kern="0" spc="-130" dirty="0"/>
                        <a:t>월말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 dirty="0"/>
                        <a:t>’</a:t>
                      </a:r>
                      <a:r>
                        <a:rPr lang="en-US" altLang="ko-KR" sz="1150" kern="0" spc="-130" dirty="0"/>
                        <a:t>09.12</a:t>
                      </a:r>
                      <a:r>
                        <a:rPr lang="ko-KR" altLang="en-US" sz="1150" kern="0" spc="-130" dirty="0"/>
                        <a:t>월말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30" dirty="0"/>
                        <a:t>증 감</a:t>
                      </a:r>
                      <a:endParaRPr lang="ko-KR" altLang="en-US" sz="1150" b="1" kern="0" spc="-130" dirty="0">
                        <a:solidFill>
                          <a:srgbClr val="282828"/>
                        </a:solidFill>
                        <a:latin typeface="한양중고딕"/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50" kern="0" spc="-130" dirty="0"/>
                        <a:t>(</a:t>
                      </a:r>
                      <a:r>
                        <a:rPr lang="ko-KR" altLang="en-US" sz="1150" kern="0" spc="-130" dirty="0"/>
                        <a:t>율</a:t>
                      </a:r>
                      <a:r>
                        <a:rPr lang="en-US" altLang="ko-KR" sz="1150" kern="0" spc="-130" dirty="0"/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892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/>
                        <a:t>개 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신 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 dirty="0"/>
                        <a:t>1,203,311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1,385,649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182,338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(15.2)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29,563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36,707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7,144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/>
                        <a:t>(24.2)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담 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4,434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7,156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2,722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(61.4)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5,924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5,919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80"/>
                        <a:t>△</a:t>
                      </a:r>
                      <a:r>
                        <a:rPr lang="en-US" altLang="ko-KR" sz="1150" kern="0" spc="-50"/>
                        <a:t>5</a:t>
                      </a:r>
                      <a:endParaRPr lang="ko-KR" alt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(△0.1)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소 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1,207,745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1,392,805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185,060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 dirty="0"/>
                        <a:t>(15.3) 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35,487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42,626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7,139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/>
                        <a:t>(20.1)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/>
                        <a:t>법 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신 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3,293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3,587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294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(8.9)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7,239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5,445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80"/>
                        <a:t>△</a:t>
                      </a:r>
                      <a:r>
                        <a:rPr lang="en-US" altLang="ko-KR" sz="1150" kern="0" spc="-50"/>
                        <a:t>1,794</a:t>
                      </a:r>
                      <a:endParaRPr lang="ko-KR" alt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220"/>
                        <a:t>(△24.8)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담 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1,614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1,413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50"/>
                        <a:t>△</a:t>
                      </a:r>
                      <a:r>
                        <a:rPr lang="en-US" altLang="ko-KR" sz="1150" kern="0" spc="-50"/>
                        <a:t>201</a:t>
                      </a:r>
                      <a:endParaRPr lang="ko-KR" alt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340" dirty="0"/>
                        <a:t>(△12.5)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2,021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2,651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630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/>
                        <a:t>(31.2)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소 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4,907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5,000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93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(1.9)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 dirty="0"/>
                        <a:t>9,261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8,096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80"/>
                        <a:t>△</a:t>
                      </a:r>
                      <a:r>
                        <a:rPr lang="en-US" altLang="ko-KR" sz="1150" kern="0" spc="-50"/>
                        <a:t>1,165</a:t>
                      </a:r>
                      <a:endParaRPr lang="ko-KR" alt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220"/>
                        <a:t>(△12.6)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/>
                        <a:t>전 체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신 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1,206,604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1,389,236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182,632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(15.1)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 dirty="0"/>
                        <a:t>36,802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42,152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5,350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/>
                        <a:t>(14.5)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담 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6,048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8,569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2,521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(41.7)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7,946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8,570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 dirty="0"/>
                        <a:t>624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 dirty="0"/>
                        <a:t>(7.9) 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  <a:tr h="3389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80"/>
                        <a:t>1,212,652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81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1,397,805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185,153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80"/>
                        <a:t>(15.3) 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130"/>
                        <a:t>44,748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50,722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-50"/>
                        <a:t>5,974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spc="-50" dirty="0"/>
                        <a:t>(13.4)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928662" y="1142984"/>
            <a:ext cx="7286676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자산 </a:t>
            </a:r>
            <a:r>
              <a:rPr kumimoji="1" lang="en-US" altLang="ko-KR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70</a:t>
            </a:r>
            <a:r>
              <a:rPr kumimoji="1" lang="ko-KR" altLang="en-US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 이상 대부업체의 대출 상대 별 대출현황</a:t>
            </a:r>
            <a:endParaRPr kumimoji="1" lang="en-US" altLang="ko-KR" sz="2000" b="1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(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단위 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: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명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</a:t>
            </a:r>
            <a:r>
              <a:rPr kumimoji="1" lang="ko-KR" altLang="en-US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</a:t>
            </a:r>
            <a:r>
              <a:rPr kumimoji="1" lang="en-US" altLang="ko-KR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%)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AF2F1C-F0B5-41B0-A58D-F5181D758317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357188" y="979488"/>
            <a:ext cx="8501062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연체 현황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9.12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 말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연체율은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13.2%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로 ’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09.3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 말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(17.9%)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대비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4.7%p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하락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285750" y="142875"/>
            <a:ext cx="2357424" cy="693738"/>
            <a:chOff x="142875" y="214313"/>
            <a:chExt cx="5429250" cy="500062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429250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3" y="285728"/>
              <a:ext cx="5174789" cy="34608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 I</a:t>
              </a:r>
              <a:r>
                <a:rPr kumimoji="0" lang="en-US" altLang="ko-KR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r>
                <a:rPr kumimoji="0" lang="ko-KR" altLang="en-US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서   </a:t>
              </a:r>
              <a:r>
                <a:rPr kumimoji="0" lang="ko-KR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론</a:t>
              </a:r>
            </a:p>
          </p:txBody>
        </p:sp>
      </p:grpSp>
      <p:graphicFrame>
        <p:nvGraphicFramePr>
          <p:cNvPr id="9" name="내용 개체 틀 4"/>
          <p:cNvGraphicFramePr>
            <a:graphicFrameLocks/>
          </p:cNvGraphicFramePr>
          <p:nvPr/>
        </p:nvGraphicFramePr>
        <p:xfrm>
          <a:off x="1059180" y="3643314"/>
          <a:ext cx="7025640" cy="231952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42162"/>
                <a:gridCol w="1042162"/>
                <a:gridCol w="1042162"/>
                <a:gridCol w="1042162"/>
                <a:gridCol w="916432"/>
                <a:gridCol w="970280"/>
                <a:gridCol w="970280"/>
              </a:tblGrid>
              <a:tr h="181864">
                <a:tc rowSpan="2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구 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’</a:t>
                      </a:r>
                      <a:r>
                        <a:rPr lang="en-US" altLang="ko-KR" sz="1150" kern="0" spc="0" dirty="0"/>
                        <a:t>09.3</a:t>
                      </a:r>
                      <a:r>
                        <a:rPr lang="ko-KR" altLang="en-US" sz="1150" kern="0" spc="0" dirty="0"/>
                        <a:t>월말</a:t>
                      </a:r>
                      <a:endParaRPr lang="ko-KR" altLang="en-US" sz="1600" kern="0" spc="0" dirty="0"/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연체비율</a:t>
                      </a:r>
                      <a:r>
                        <a:rPr lang="en-US" altLang="ko-KR" sz="1150" kern="0" spc="0" dirty="0"/>
                        <a:t>(A)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’</a:t>
                      </a:r>
                      <a:r>
                        <a:rPr lang="en-US" altLang="ko-KR" sz="1150" kern="0" spc="0" dirty="0"/>
                        <a:t>09.12</a:t>
                      </a:r>
                      <a:r>
                        <a:rPr lang="ko-KR" altLang="en-US" sz="1150" kern="0" spc="0" dirty="0"/>
                        <a:t>월말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비율증감</a:t>
                      </a:r>
                      <a:endParaRPr lang="ko-KR" altLang="en-US" sz="1600" kern="0" spc="0" dirty="0"/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50" kern="0" spc="0" dirty="0"/>
                        <a:t>(</a:t>
                      </a:r>
                      <a:r>
                        <a:rPr lang="en-US" sz="1150" kern="0" spc="0" dirty="0"/>
                        <a:t>B-A)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1864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/>
                        <a:t>전 체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연 체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비 율</a:t>
                      </a:r>
                      <a:r>
                        <a:rPr lang="en-US" altLang="ko-KR" sz="1150" kern="0" spc="0" dirty="0"/>
                        <a:t>(</a:t>
                      </a:r>
                      <a:r>
                        <a:rPr lang="en-US" sz="1150" kern="0" spc="0" dirty="0"/>
                        <a:t>B)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6375">
                <a:tc rowSpan="3"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대출금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신용대출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80" dirty="0"/>
                        <a:t>13.6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42,152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4,672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11.1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△</a:t>
                      </a:r>
                      <a:r>
                        <a:rPr lang="en-US" altLang="ko-KR" sz="1150" kern="0" spc="0" dirty="0"/>
                        <a:t>2.5</a:t>
                      </a:r>
                      <a:endParaRPr lang="ko-KR" alt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담보대출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38.8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8,570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2,025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23.6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△</a:t>
                      </a:r>
                      <a:r>
                        <a:rPr lang="en-US" altLang="ko-KR" sz="1150" kern="0" spc="0" dirty="0"/>
                        <a:t>15.2</a:t>
                      </a:r>
                      <a:endParaRPr lang="ko-KR" alt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17.9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50,722</a:t>
                      </a:r>
                      <a:endParaRPr 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6,697</a:t>
                      </a:r>
                      <a:endParaRPr 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13.2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△</a:t>
                      </a:r>
                      <a:r>
                        <a:rPr lang="en-US" altLang="ko-KR" sz="1150" kern="0" spc="0" dirty="0"/>
                        <a:t>4.7</a:t>
                      </a:r>
                      <a:endParaRPr lang="ko-KR" alt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  <a:tr h="206375">
                <a:tc rowSpan="3">
                  <a:txBody>
                    <a:bodyPr/>
                    <a:lstStyle/>
                    <a:p>
                      <a:pPr marL="0" marR="381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거래자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신용대출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30"/>
                        <a:t>13.2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1,389,236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165,268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11.9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△</a:t>
                      </a:r>
                      <a:r>
                        <a:rPr lang="en-US" altLang="ko-KR" sz="1150" kern="0" spc="0" dirty="0"/>
                        <a:t>1.3</a:t>
                      </a:r>
                      <a:endParaRPr lang="ko-KR" alt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담보대출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30" dirty="0"/>
                        <a:t>30.9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8,569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3,312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38.7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7.8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  <a:tr h="2063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-100" dirty="0"/>
                        <a:t>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30" dirty="0"/>
                        <a:t>13.3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/>
                        <a:t>1,397,805</a:t>
                      </a:r>
                      <a:endParaRPr lang="en-US" sz="1000" kern="0" spc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168,580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kern="0" spc="0" dirty="0"/>
                        <a:t>12.1</a:t>
                      </a:r>
                      <a:endParaRPr 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kern="0" spc="0" dirty="0"/>
                        <a:t>△</a:t>
                      </a:r>
                      <a:r>
                        <a:rPr lang="en-US" altLang="ko-KR" sz="1150" kern="0" spc="0" dirty="0"/>
                        <a:t>1.2</a:t>
                      </a:r>
                      <a:endParaRPr lang="ko-KR" altLang="en-US" sz="1000" kern="0" spc="0" dirty="0">
                        <a:solidFill>
                          <a:srgbClr val="282828"/>
                        </a:solidFill>
                      </a:endParaRPr>
                    </a:p>
                  </a:txBody>
                  <a:tcPr marL="17907" marR="17907" marT="17907" marB="17907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000100" y="2643182"/>
            <a:ext cx="7143800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자산 </a:t>
            </a:r>
            <a:r>
              <a:rPr kumimoji="1" lang="en-US" altLang="ko-KR" sz="2000" b="1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70</a:t>
            </a:r>
            <a:r>
              <a:rPr kumimoji="1" lang="ko-KR" altLang="en-US" sz="2000" b="1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 이상 대부업체의 </a:t>
            </a:r>
            <a:r>
              <a:rPr kumimoji="1" lang="ko-KR" altLang="en-US" sz="2000" b="1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연체율</a:t>
            </a:r>
            <a:r>
              <a:rPr kumimoji="1" lang="ko-KR" altLang="en-US" sz="2000" b="1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 현황</a:t>
            </a:r>
            <a:endParaRPr kumimoji="1" lang="en-US" altLang="ko-KR" sz="2000" b="1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100" b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(</a:t>
            </a:r>
            <a:r>
              <a:rPr kumimoji="1" lang="ko-KR" altLang="en-US" sz="1600" b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단위 </a:t>
            </a:r>
            <a:r>
              <a:rPr kumimoji="1" lang="en-US" altLang="ko-KR" sz="1600" b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: </a:t>
            </a:r>
            <a:r>
              <a:rPr kumimoji="1" lang="ko-KR" altLang="en-US" sz="1600" b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</a:t>
            </a:r>
            <a:r>
              <a:rPr kumimoji="1" lang="en-US" altLang="ko-KR" sz="1600" b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%, %p)</a:t>
            </a:r>
            <a:endParaRPr kumimoji="1" lang="en-US" altLang="ko-KR" sz="2800" b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AF2F1C-F0B5-41B0-A58D-F5181D758317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357188" y="979488"/>
            <a:ext cx="8501062" cy="537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대출이용기간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9.7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월에서 ’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09.12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 이용자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대출상환액 기준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중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45.2% (4,192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 이상 거래를 유지하고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24.3%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(2,252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 3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개월 내 상환 </a:t>
            </a:r>
          </a:p>
        </p:txBody>
      </p:sp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285750" y="142875"/>
            <a:ext cx="2357424" cy="693738"/>
            <a:chOff x="142875" y="214313"/>
            <a:chExt cx="5429250" cy="500062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429250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3" y="285728"/>
              <a:ext cx="5174789" cy="34608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 I</a:t>
              </a:r>
              <a:r>
                <a:rPr kumimoji="0" lang="en-US" altLang="ko-KR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kumimoji="0" lang="en-US" altLang="ko-KR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r>
                <a:rPr kumimoji="0" lang="ko-KR" altLang="en-US" sz="28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서   </a:t>
              </a:r>
              <a:r>
                <a:rPr kumimoji="0" lang="ko-KR" altLang="en-US" sz="28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론</a:t>
              </a: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524000" y="4098755"/>
          <a:ext cx="5901240" cy="98377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162491"/>
                <a:gridCol w="1233377"/>
                <a:gridCol w="1233377"/>
                <a:gridCol w="1038618"/>
                <a:gridCol w="1233377"/>
              </a:tblGrid>
              <a:tr h="32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/>
                        <a:t>대출상환액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/>
                        <a:t>3</a:t>
                      </a:r>
                      <a:r>
                        <a:rPr lang="ko-KR" altLang="en-US" sz="1200" kern="0" spc="0" dirty="0"/>
                        <a:t>월 미만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/>
                        <a:t>3</a:t>
                      </a:r>
                      <a:r>
                        <a:rPr lang="ko-KR" altLang="en-US" sz="1200" kern="0" spc="0" dirty="0"/>
                        <a:t>～</a:t>
                      </a:r>
                      <a:r>
                        <a:rPr lang="en-US" altLang="ko-KR" sz="1200" kern="0" spc="0" dirty="0"/>
                        <a:t>6</a:t>
                      </a:r>
                      <a:r>
                        <a:rPr lang="ko-KR" altLang="en-US" sz="1200" kern="0" spc="0" dirty="0"/>
                        <a:t>월 미만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/>
                        <a:t>6</a:t>
                      </a:r>
                      <a:r>
                        <a:rPr lang="ko-KR" altLang="en-US" sz="1200" kern="0" spc="0" dirty="0"/>
                        <a:t>～</a:t>
                      </a:r>
                      <a:r>
                        <a:rPr lang="en-US" altLang="ko-KR" sz="1200" kern="0" spc="0" dirty="0"/>
                        <a:t>12</a:t>
                      </a:r>
                      <a:r>
                        <a:rPr lang="ko-KR" altLang="en-US" sz="1200" kern="0" spc="0" dirty="0"/>
                        <a:t>월 미만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/>
                        <a:t>1</a:t>
                      </a:r>
                      <a:r>
                        <a:rPr lang="ko-KR" altLang="en-US" sz="1200" kern="0" spc="0" dirty="0"/>
                        <a:t>년 이상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9,266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17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2,252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1,304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/>
                        <a:t>1,518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4,192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/>
                        <a:t>(</a:t>
                      </a:r>
                      <a:r>
                        <a:rPr lang="ko-KR" altLang="en-US" sz="1200" kern="0" spc="0" dirty="0"/>
                        <a:t>비 율</a:t>
                      </a:r>
                      <a:r>
                        <a:rPr lang="en-US" altLang="ko-KR" sz="1200" kern="0" spc="0" dirty="0"/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317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/>
                        <a:t>(24.3)</a:t>
                      </a:r>
                      <a:endParaRPr lang="en-US" sz="1600" kern="0" spc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(14.1)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(16.4)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05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/>
                        <a:t>(45.2)</a:t>
                      </a:r>
                      <a:endParaRPr lang="en-US" sz="16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17659" marR="17659" marT="17659" marB="17659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500166" y="3003477"/>
            <a:ext cx="607223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000" b="1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대출상환액의 대출기간별 현황</a:t>
            </a:r>
            <a:endParaRPr kumimoji="1" lang="ko-KR" sz="11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sz="24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  </a:t>
            </a:r>
            <a:endParaRPr kumimoji="1" lang="ko-KR" sz="11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(</a:t>
            </a:r>
            <a:r>
              <a:rPr kumimoji="1" lang="ko-KR" altLang="en-US" sz="1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단위 </a:t>
            </a:r>
            <a:r>
              <a:rPr kumimoji="1" lang="en-US" altLang="ko-KR" sz="1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: </a:t>
            </a:r>
            <a:r>
              <a:rPr kumimoji="1" lang="ko-KR" altLang="en-US" sz="1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억 원</a:t>
            </a:r>
            <a:r>
              <a:rPr kumimoji="1" lang="en-US" altLang="ko-KR" sz="1600" b="0" i="0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ea"/>
                <a:ea typeface="+mn-ea"/>
              </a:rPr>
              <a:t>, %)</a:t>
            </a:r>
            <a:endParaRPr kumimoji="1" lang="en-US" altLang="ko-KR" sz="11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ea"/>
              <a:ea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928662" y="5376462"/>
            <a:ext cx="72866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latinLnBrk="0" hangingPunct="0"/>
            <a:r>
              <a:rPr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주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: 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평균대출기간을 응답한 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63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개사의 ’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09.7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～</a:t>
            </a:r>
            <a:r>
              <a:rPr lang="en-US" altLang="ko-KR" sz="1600" dirty="0" smtClean="0">
                <a:solidFill>
                  <a:schemeClr val="bg1"/>
                </a:solidFill>
                <a:latin typeface="+mn-ea"/>
                <a:ea typeface="+mn-ea"/>
              </a:rPr>
              <a:t>12</a:t>
            </a:r>
            <a:r>
              <a:rPr lang="ko-KR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월 중 대출상환액 기준임</a:t>
            </a:r>
            <a:endParaRPr lang="ko-KR" altLang="en-US" sz="2400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571905-864F-45AD-BC3C-F39F28B99EA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457200" y="785813"/>
            <a:ext cx="82296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	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서민금융 정책 방향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  <a:endParaRPr lang="ko-KR" altLang="en-US" sz="2000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금융위원회는 서민들의 고금리 부담을 완화하기 위해 대부업자와 모든 금융회사에 적용되는 최고이자율 인하계획 발표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대부업법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최고이자율을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5%p 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49%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에서 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44%)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인하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연간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2000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억 원의 금리부담 경감효과 예상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향후 보증대출의 정착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시장금리 변동추이 등 경제여건 변화를 보아가면서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1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 이내에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5%P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추가인하 추진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인하된 최고이자율은 시행일 이후 체결되거나 갱신되는 대부계약부터 적용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향후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 내지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8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년에 걸쳐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대부업법의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최고이자율도 이자제한법의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30%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로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인하 추진 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1" name="그룹 3"/>
          <p:cNvGrpSpPr>
            <a:grpSpLocks/>
          </p:cNvGrpSpPr>
          <p:nvPr/>
        </p:nvGrpSpPr>
        <p:grpSpPr bwMode="auto">
          <a:xfrm>
            <a:off x="285750" y="142875"/>
            <a:ext cx="8643938" cy="985472"/>
            <a:chOff x="142875" y="214313"/>
            <a:chExt cx="5813622" cy="710350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813622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4" y="285728"/>
              <a:ext cx="5452781" cy="638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II</a:t>
              </a: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</a:t>
              </a:r>
              <a:r>
                <a:rPr lang="ko-KR" altLang="en-US" sz="2400" dirty="0" smtClean="0">
                  <a:solidFill>
                    <a:srgbClr val="FFFF00"/>
                  </a:solidFill>
                  <a:latin typeface="+mj-ea"/>
                  <a:ea typeface="+mj-ea"/>
                </a:rPr>
                <a:t> 최고이자율 인하에 대한 업계 및 감독당국의 입장 </a:t>
              </a:r>
            </a:p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endParaRPr kumimoji="0" lang="ko-KR" altLang="en-US" sz="2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000" dirty="0" smtClean="0">
                <a:solidFill>
                  <a:schemeClr val="bg1"/>
                </a:solidFill>
                <a:latin typeface="+mn-ea"/>
              </a:rPr>
              <a:t>서민금융회사의 건전경영 유도방안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</a:rPr>
              <a:t>쪽 서민금융 정책 방향 그림 삽입</a:t>
            </a:r>
            <a:endParaRPr lang="ko-KR" altLang="en-US" sz="1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70D385-F549-4411-9225-471A46B70D9F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  <p:pic>
        <p:nvPicPr>
          <p:cNvPr id="14" name="내용 개체 틀 1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66791" y="1204913"/>
            <a:ext cx="6915218" cy="5329237"/>
          </a:xfrm>
        </p:spPr>
      </p:pic>
      <p:sp>
        <p:nvSpPr>
          <p:cNvPr id="13" name="슬라이드 번호 개체 틀 3"/>
          <p:cNvSpPr txBox="1">
            <a:spLocks/>
          </p:cNvSpPr>
          <p:nvPr/>
        </p:nvSpPr>
        <p:spPr bwMode="auto">
          <a:xfrm>
            <a:off x="6705600" y="6677025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70D385-F549-4411-9225-471A46B70D9F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ko-KR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571905-864F-45AD-BC3C-F39F28B99EA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457200" y="785813"/>
            <a:ext cx="82296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	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대부업계의 반응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최고이자율 인하는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대부업의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음성화를 촉진하고 서민대출을 위축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현재 불법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사금융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업체가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60%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에 달하는데 최고이자율이 인하되면 미등록업체의 등록의지는 저하되고 등록대부업체는 무등록업체로 전락할 가능성 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현행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20%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에 달하는 승인율이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15%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로 하락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대형대부업체의 조달금리는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13%,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중소형 업체는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18%~24%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정도인데 일반관리비를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더하면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원가는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40%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에 육박해 경영압박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일본의 경우 금리상한선을 낮출 때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년간의 유예기간</a:t>
            </a:r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1" name="그룹 3"/>
          <p:cNvGrpSpPr>
            <a:grpSpLocks/>
          </p:cNvGrpSpPr>
          <p:nvPr/>
        </p:nvGrpSpPr>
        <p:grpSpPr bwMode="auto">
          <a:xfrm>
            <a:off x="285750" y="142875"/>
            <a:ext cx="8643938" cy="985472"/>
            <a:chOff x="142875" y="214313"/>
            <a:chExt cx="5813622" cy="710350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813622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4" y="285728"/>
              <a:ext cx="5452781" cy="638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II</a:t>
              </a: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</a:t>
              </a:r>
              <a:r>
                <a:rPr lang="ko-KR" altLang="en-US" sz="2400" dirty="0" smtClean="0">
                  <a:solidFill>
                    <a:srgbClr val="FFFF00"/>
                  </a:solidFill>
                  <a:latin typeface="+mj-ea"/>
                  <a:ea typeface="+mj-ea"/>
                </a:rPr>
                <a:t> 최고이자율 인하에 대한 업계 및 감독당국의 입장 </a:t>
              </a:r>
            </a:p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endParaRPr kumimoji="0" lang="ko-KR" altLang="en-US" sz="2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571905-864F-45AD-BC3C-F39F28B99EA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467544" y="908720"/>
            <a:ext cx="82296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	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	&lt; </a:t>
            </a:r>
            <a:r>
              <a:rPr lang="ko-KR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감독당국의 반응 </a:t>
            </a:r>
            <a:r>
              <a:rPr lang="en-US" altLang="ko-KR" sz="2000" dirty="0" smtClean="0">
                <a:solidFill>
                  <a:schemeClr val="bg1"/>
                </a:solidFill>
                <a:latin typeface="+mn-ea"/>
                <a:ea typeface="+mn-ea"/>
              </a:rPr>
              <a:t>&gt;</a:t>
            </a: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음성화에 대해서는 경찰 등의 단속 강화 필요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서민대출 위축은 서민금융회사의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보증부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대출 증가로 보완 가능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제도권 금융회사의 서민대출 확대로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대부업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최고이자율 인하로 경쟁력이 낮은 중소형 대부업자 지속 감소예상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일본의 경우 법정이자율 상한을 낮추자 일부 비효율 대부업자의 도산이 초래하였으나 무인점포 확충 등 채널 비용의 효율성 제고로 부정적 효과 최소화 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pPr>
              <a:buFontTx/>
              <a:buChar char="-"/>
            </a:pP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따라서 우리나라 대부업체의 대출 채널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대출중개인 등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)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등 판매관리비의 비효율성 제거로 최고이자율 하락의 충격 흡수 가능 </a:t>
            </a: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1" name="그룹 3"/>
          <p:cNvGrpSpPr>
            <a:grpSpLocks/>
          </p:cNvGrpSpPr>
          <p:nvPr/>
        </p:nvGrpSpPr>
        <p:grpSpPr bwMode="auto">
          <a:xfrm>
            <a:off x="285750" y="142875"/>
            <a:ext cx="8643938" cy="985472"/>
            <a:chOff x="142875" y="214313"/>
            <a:chExt cx="5813622" cy="710350"/>
          </a:xfrm>
        </p:grpSpPr>
        <p:sp>
          <p:nvSpPr>
            <p:cNvPr id="12" name="모서리가 둥근 직사각형 11"/>
            <p:cNvSpPr/>
            <p:nvPr/>
          </p:nvSpPr>
          <p:spPr bwMode="auto">
            <a:xfrm>
              <a:off x="142875" y="214313"/>
              <a:ext cx="5813622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5" name="직사각형 14"/>
            <p:cNvSpPr/>
            <p:nvPr/>
          </p:nvSpPr>
          <p:spPr>
            <a:xfrm>
              <a:off x="263484" y="285728"/>
              <a:ext cx="5452781" cy="638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II</a:t>
              </a: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</a:t>
              </a:r>
              <a:r>
                <a:rPr lang="ko-KR" altLang="en-US" sz="2400" dirty="0" smtClean="0">
                  <a:solidFill>
                    <a:srgbClr val="FFFF00"/>
                  </a:solidFill>
                  <a:latin typeface="+mj-ea"/>
                  <a:ea typeface="+mj-ea"/>
                </a:rPr>
                <a:t> 최고이자율 인하에 대한 업계 및 감독당국의 입장 </a:t>
              </a:r>
            </a:p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endParaRPr kumimoji="0" lang="ko-KR" altLang="en-US" sz="2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571905-864F-45AD-BC3C-F39F28B99EA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2" name="그룹 3"/>
          <p:cNvGrpSpPr>
            <a:grpSpLocks/>
          </p:cNvGrpSpPr>
          <p:nvPr/>
        </p:nvGrpSpPr>
        <p:grpSpPr bwMode="auto">
          <a:xfrm>
            <a:off x="285750" y="142875"/>
            <a:ext cx="8643938" cy="985472"/>
            <a:chOff x="142875" y="214313"/>
            <a:chExt cx="5813622" cy="710350"/>
          </a:xfrm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142875" y="214313"/>
              <a:ext cx="5813622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4" name="직사각형 13"/>
            <p:cNvSpPr/>
            <p:nvPr/>
          </p:nvSpPr>
          <p:spPr>
            <a:xfrm>
              <a:off x="263484" y="285728"/>
              <a:ext cx="5452781" cy="638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II</a:t>
              </a: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</a:t>
              </a:r>
              <a:r>
                <a:rPr lang="ko-KR" altLang="en-US" sz="2400" dirty="0" smtClean="0">
                  <a:solidFill>
                    <a:srgbClr val="FFFF00"/>
                  </a:solidFill>
                  <a:latin typeface="+mj-ea"/>
                  <a:ea typeface="+mj-ea"/>
                </a:rPr>
                <a:t> 최고이자율 인하에 대한 업계 및 감독당국의 입장 </a:t>
              </a:r>
            </a:p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4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endParaRPr kumimoji="0" lang="ko-KR" altLang="en-US" sz="24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9" name="내용 개체 틀 2"/>
          <p:cNvSpPr txBox="1">
            <a:spLocks/>
          </p:cNvSpPr>
          <p:nvPr/>
        </p:nvSpPr>
        <p:spPr bwMode="auto">
          <a:xfrm>
            <a:off x="457200" y="785813"/>
            <a:ext cx="82296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사 금융이용자의 절박한 사정으로 인해 금융소비자의 협상력이 현저히 낮은 점을 감안할 때 금리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상한제는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대부업체와 금융소비자 간의 협상력을 조정한 것이기 때문에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최고이자율 규제는 필요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.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업계의 유일한 코스닥 상장사인 리드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코프는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자발적으로 최고금리를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38%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로 인하했고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Big five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는 자기자본 비율이 높아 원가가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30%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초반 따라서 최고금리를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30%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대로 인하 계획</a:t>
            </a:r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430B25-A65A-420E-B7C8-AE650715B4B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908010"/>
            <a:ext cx="8604250" cy="5592824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grpSp>
        <p:nvGrpSpPr>
          <p:cNvPr id="6151" name="그룹 3"/>
          <p:cNvGrpSpPr>
            <a:grpSpLocks/>
          </p:cNvGrpSpPr>
          <p:nvPr/>
        </p:nvGrpSpPr>
        <p:grpSpPr bwMode="auto">
          <a:xfrm>
            <a:off x="285750" y="142875"/>
            <a:ext cx="8643938" cy="919300"/>
            <a:chOff x="142875" y="214313"/>
            <a:chExt cx="5813622" cy="662652"/>
          </a:xfrm>
        </p:grpSpPr>
        <p:sp>
          <p:nvSpPr>
            <p:cNvPr id="13" name="모서리가 둥근 직사각형 12"/>
            <p:cNvSpPr/>
            <p:nvPr/>
          </p:nvSpPr>
          <p:spPr bwMode="auto">
            <a:xfrm>
              <a:off x="142875" y="214313"/>
              <a:ext cx="5813622" cy="500062"/>
            </a:xfrm>
            <a:prstGeom prst="roundRect">
              <a:avLst>
                <a:gd name="adj" fmla="val 10000"/>
              </a:avLst>
            </a:prstGeom>
            <a:solidFill>
              <a:srgbClr val="666699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4" name="직사각형 13"/>
            <p:cNvSpPr/>
            <p:nvPr/>
          </p:nvSpPr>
          <p:spPr>
            <a:xfrm>
              <a:off x="263484" y="285728"/>
              <a:ext cx="5693013" cy="5912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2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III</a:t>
              </a:r>
              <a:r>
                <a:rPr kumimoji="0" lang="en-US" altLang="ko-KR" sz="22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. </a:t>
              </a:r>
              <a:r>
                <a:rPr lang="ko-KR" altLang="en-US" sz="2200" dirty="0" smtClean="0">
                  <a:solidFill>
                    <a:srgbClr val="FFFF00"/>
                  </a:solidFill>
                  <a:latin typeface="+mj-ea"/>
                  <a:ea typeface="+mj-ea"/>
                </a:rPr>
                <a:t>소액신용대출에 주력하는 대부업체의 고금리가 과연 적정한가</a:t>
              </a:r>
              <a:r>
                <a:rPr lang="en-US" altLang="ko-KR" sz="2200" dirty="0" smtClean="0">
                  <a:solidFill>
                    <a:srgbClr val="FFFF00"/>
                  </a:solidFill>
                  <a:latin typeface="+mj-ea"/>
                  <a:ea typeface="+mj-ea"/>
                </a:rPr>
                <a:t>?</a:t>
              </a:r>
              <a:endParaRPr lang="ko-KR" altLang="en-US" sz="2200" dirty="0" smtClean="0">
                <a:solidFill>
                  <a:srgbClr val="FFFF00"/>
                </a:solidFill>
                <a:latin typeface="+mj-ea"/>
                <a:ea typeface="+mj-ea"/>
              </a:endParaRPr>
            </a:p>
            <a:p>
              <a:pPr defTabSz="71120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en-US" altLang="ko-KR" sz="2200" b="1" dirty="0" smtClean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  <a:cs typeface="Times New Roman" pitchFamily="18" charset="0"/>
                </a:rPr>
                <a:t> </a:t>
              </a:r>
              <a:endParaRPr kumimoji="0" lang="ko-KR" altLang="en-US" sz="2200" b="1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457200" y="928688"/>
            <a:ext cx="8229600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en-US" altLang="ko-KR" dirty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고객 부실의 위험이 커서 이로 인해 발생하는 높은 대손 비용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☞ 2008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년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월 말 제도권금융기관의 부도율은 은행은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2.65%,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카드 업은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5.4%,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캐피털은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5.0%,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저축은행은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9.9%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이고 소비자금융업 중 대형업체의 겨우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13.9% </a:t>
            </a:r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</a:rPr>
              <a:t>☞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대부업체의 대손충당금적립에 따른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손비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범위를 대출채권 잔액의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2%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만 인정하고 있으나 대부업의 비용항목 중 대손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상각비가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가장 높은 비중을 차지하고 있으므로 </a:t>
            </a:r>
            <a:r>
              <a:rPr lang="ko-KR" altLang="en-US" dirty="0" err="1" smtClean="0">
                <a:solidFill>
                  <a:schemeClr val="bg1"/>
                </a:solidFill>
                <a:latin typeface="+mn-ea"/>
                <a:ea typeface="+mn-ea"/>
              </a:rPr>
              <a:t>손비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 인정 범위의 확대가 필요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높은 자금조달 비용 </a:t>
            </a: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예금을 재원으로 하는 은행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저축은행은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4~7%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회사채 및 은행대출을 재원으로 하는 캐피털 등 여신전문기관은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8~9%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소비자금융업은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15~20%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☞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우량대부업체기 다양한 경로 예를 들면 상장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은행대출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회사채 발행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ABS 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발행을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통해 자금을 조달할 수 있는 여건 마련이 필요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SP2\바탕 화면\교수님작업directory\final edition 2007.09.04\07102_최종보고서\바탕(진한)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48438" y="6081713"/>
            <a:ext cx="2133600" cy="476250"/>
          </a:xfrm>
          <a:noFill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430B25-A65A-420E-B7C8-AE650715B4BD}" type="slidenum">
              <a:rPr lang="ko-KR" altLang="en-US" b="1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ko-KR" b="1" smtClean="0"/>
          </a:p>
        </p:txBody>
      </p:sp>
      <p:sp>
        <p:nvSpPr>
          <p:cNvPr id="10" name="직사각형 9"/>
          <p:cNvSpPr/>
          <p:nvPr/>
        </p:nvSpPr>
        <p:spPr bwMode="auto">
          <a:xfrm>
            <a:off x="293657" y="357166"/>
            <a:ext cx="8604250" cy="6143668"/>
          </a:xfrm>
          <a:prstGeom prst="rect">
            <a:avLst/>
          </a:prstGeom>
          <a:noFill/>
          <a:ln cmpd="thickThin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 txBox="1">
            <a:spLocks/>
          </p:cNvSpPr>
          <p:nvPr/>
        </p:nvSpPr>
        <p:spPr bwMode="auto">
          <a:xfrm>
            <a:off x="457200" y="357166"/>
            <a:ext cx="822960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다수의 소액신용대출에 따른 높은 인건비 등 일반관리비 부담 </a:t>
            </a:r>
          </a:p>
          <a:p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대출심사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.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회수관리 등의 업무를 노동집약적으로 수행할 수밖에 없어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제도권 금융기관에 비해 고비용 구조임 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endParaRPr lang="ko-KR" altLang="en-US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☞ 인터넷 대출시스템 및 콜 센터를 통한 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Direct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영업 강화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내부</a:t>
            </a:r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CSS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등 대출</a:t>
            </a:r>
            <a:endParaRPr lang="en-US" altLang="ko-KR" dirty="0" smtClean="0">
              <a:solidFill>
                <a:schemeClr val="bg1"/>
              </a:solidFill>
              <a:latin typeface="+mn-ea"/>
              <a:ea typeface="+mn-ea"/>
            </a:endParaRPr>
          </a:p>
          <a:p>
            <a:r>
              <a:rPr lang="en-US" altLang="ko-KR" dirty="0" smtClean="0">
                <a:solidFill>
                  <a:schemeClr val="bg1"/>
                </a:solidFill>
                <a:latin typeface="+mn-ea"/>
                <a:ea typeface="+mn-ea"/>
              </a:rPr>
              <a:t>    </a:t>
            </a:r>
            <a:r>
              <a:rPr lang="ko-KR" altLang="en-US" dirty="0" smtClean="0">
                <a:solidFill>
                  <a:schemeClr val="bg1"/>
                </a:solidFill>
                <a:latin typeface="+mn-ea"/>
                <a:ea typeface="+mn-ea"/>
              </a:rPr>
              <a:t>심사기법 업그레이드로 대출원가 절감 </a:t>
            </a:r>
            <a:endParaRPr lang="ko-KR" altLang="en-US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15" name="그림 14" descr="7.JPG"/>
          <p:cNvPicPr>
            <a:picLocks noChangeAspect="1"/>
          </p:cNvPicPr>
          <p:nvPr/>
        </p:nvPicPr>
        <p:blipFill>
          <a:blip r:embed="rId3" cstate="print"/>
          <a:srcRect r="3384" b="6050"/>
          <a:stretch>
            <a:fillRect/>
          </a:stretch>
        </p:blipFill>
        <p:spPr>
          <a:xfrm>
            <a:off x="1691680" y="2996952"/>
            <a:ext cx="5286412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예탁원배경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헤드라인M"/>
        <a:ea typeface="HY헤드라인M"/>
        <a:cs typeface=""/>
      </a:majorFont>
      <a:minorFont>
        <a:latin typeface="HY헤드라인M"/>
        <a:ea typeface="HY헤드라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1927</TotalTime>
  <Words>939</Words>
  <Application>Microsoft Office PowerPoint</Application>
  <PresentationFormat>화면 슬라이드 쇼(4:3)</PresentationFormat>
  <Paragraphs>462</Paragraphs>
  <Slides>16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예탁원배경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서민금융회사의 건전경영 유도방안 2쪽 서민금융 정책 방향 그림 삽입</vt:lpstr>
      <vt:lpstr>슬라이드 12</vt:lpstr>
      <vt:lpstr>슬라이드 13</vt:lpstr>
      <vt:lpstr>슬라이드 14</vt:lpstr>
      <vt:lpstr>슬라이드 15</vt:lpstr>
      <vt:lpstr>슬라이드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</dc:creator>
  <cp:lastModifiedBy>mk</cp:lastModifiedBy>
  <cp:revision>214</cp:revision>
  <dcterms:created xsi:type="dcterms:W3CDTF">2007-10-31T04:22:17Z</dcterms:created>
  <dcterms:modified xsi:type="dcterms:W3CDTF">2010-07-19T09:07:27Z</dcterms:modified>
</cp:coreProperties>
</file>