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  <p:sldId id="269" r:id="rId4"/>
    <p:sldId id="270" r:id="rId5"/>
    <p:sldId id="271" r:id="rId6"/>
    <p:sldId id="272" r:id="rId7"/>
    <p:sldId id="268" r:id="rId8"/>
    <p:sldId id="263" r:id="rId9"/>
    <p:sldId id="264" r:id="rId10"/>
    <p:sldId id="265" r:id="rId11"/>
    <p:sldId id="266" r:id="rId12"/>
    <p:sldId id="267" r:id="rId13"/>
    <p:sldId id="279" r:id="rId14"/>
    <p:sldId id="273" r:id="rId15"/>
    <p:sldId id="274" r:id="rId16"/>
    <p:sldId id="275" r:id="rId17"/>
    <p:sldId id="276" r:id="rId18"/>
    <p:sldId id="277" r:id="rId19"/>
    <p:sldId id="278" r:id="rId20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6667" autoAdjust="0"/>
    <p:restoredTop sz="94660"/>
  </p:normalViewPr>
  <p:slideViewPr>
    <p:cSldViewPr>
      <p:cViewPr varScale="1">
        <p:scale>
          <a:sx n="103" d="100"/>
          <a:sy n="103" d="100"/>
        </p:scale>
        <p:origin x="-105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04D25-47C4-4396-B7AD-D258F85376E4}" type="datetimeFigureOut">
              <a:rPr lang="ko-KR" altLang="en-US" smtClean="0"/>
              <a:pPr/>
              <a:t>2012-05-16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59C0D-9304-4465-90A0-46C75F1364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04D25-47C4-4396-B7AD-D258F85376E4}" type="datetimeFigureOut">
              <a:rPr lang="ko-KR" altLang="en-US" smtClean="0"/>
              <a:pPr/>
              <a:t>2012-05-16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59C0D-9304-4465-90A0-46C75F1364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04D25-47C4-4396-B7AD-D258F85376E4}" type="datetimeFigureOut">
              <a:rPr lang="ko-KR" altLang="en-US" smtClean="0"/>
              <a:pPr/>
              <a:t>2012-05-16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59C0D-9304-4465-90A0-46C75F1364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04D25-47C4-4396-B7AD-D258F85376E4}" type="datetimeFigureOut">
              <a:rPr lang="ko-KR" altLang="en-US" smtClean="0"/>
              <a:pPr/>
              <a:t>2012-05-16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59C0D-9304-4465-90A0-46C75F1364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04D25-47C4-4396-B7AD-D258F85376E4}" type="datetimeFigureOut">
              <a:rPr lang="ko-KR" altLang="en-US" smtClean="0"/>
              <a:pPr/>
              <a:t>2012-05-16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59C0D-9304-4465-90A0-46C75F1364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04D25-47C4-4396-B7AD-D258F85376E4}" type="datetimeFigureOut">
              <a:rPr lang="ko-KR" altLang="en-US" smtClean="0"/>
              <a:pPr/>
              <a:t>2012-05-16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59C0D-9304-4465-90A0-46C75F1364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04D25-47C4-4396-B7AD-D258F85376E4}" type="datetimeFigureOut">
              <a:rPr lang="ko-KR" altLang="en-US" smtClean="0"/>
              <a:pPr/>
              <a:t>2012-05-16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59C0D-9304-4465-90A0-46C75F1364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04D25-47C4-4396-B7AD-D258F85376E4}" type="datetimeFigureOut">
              <a:rPr lang="ko-KR" altLang="en-US" smtClean="0"/>
              <a:pPr/>
              <a:t>2012-05-16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59C0D-9304-4465-90A0-46C75F1364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04D25-47C4-4396-B7AD-D258F85376E4}" type="datetimeFigureOut">
              <a:rPr lang="ko-KR" altLang="en-US" smtClean="0"/>
              <a:pPr/>
              <a:t>2012-05-16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59C0D-9304-4465-90A0-46C75F1364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04D25-47C4-4396-B7AD-D258F85376E4}" type="datetimeFigureOut">
              <a:rPr lang="ko-KR" altLang="en-US" smtClean="0"/>
              <a:pPr/>
              <a:t>2012-05-16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59C0D-9304-4465-90A0-46C75F1364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04D25-47C4-4396-B7AD-D258F85376E4}" type="datetimeFigureOut">
              <a:rPr lang="ko-KR" altLang="en-US" smtClean="0"/>
              <a:pPr/>
              <a:t>2012-05-16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59C0D-9304-4465-90A0-46C75F1364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604D25-47C4-4396-B7AD-D258F85376E4}" type="datetimeFigureOut">
              <a:rPr lang="ko-KR" altLang="en-US" smtClean="0"/>
              <a:pPr/>
              <a:t>2012-05-16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259C0D-9304-4465-90A0-46C75F1364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395536" y="1298848"/>
            <a:ext cx="824839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ko-KR" altLang="en-US" sz="6000" b="1" dirty="0" smtClean="0">
                <a:solidFill>
                  <a:srgbClr val="404040"/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사이버 교육 설명회</a:t>
            </a:r>
            <a:endParaRPr kumimoji="0" lang="en-US" altLang="ko-KR" sz="6000" b="1" dirty="0">
              <a:solidFill>
                <a:srgbClr val="404040"/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3214678" y="2232060"/>
            <a:ext cx="536735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kumimoji="0" lang="ko-KR" altLang="en-US" sz="3000" dirty="0" err="1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대부업</a:t>
            </a:r>
            <a:r>
              <a:rPr kumimoji="0" lang="ko-KR" altLang="en-US" sz="3000" dirty="0" smtClean="0">
                <a:solidFill>
                  <a:srgbClr val="404040"/>
                </a:solidFill>
                <a:latin typeface="맑은 고딕" pitchFamily="50" charset="-127"/>
                <a:ea typeface="맑은 고딕" pitchFamily="50" charset="-127"/>
              </a:rPr>
              <a:t> 및 대부중개업 협회</a:t>
            </a:r>
            <a:endParaRPr kumimoji="0" lang="en-US" altLang="ko-KR" sz="3000" dirty="0">
              <a:solidFill>
                <a:srgbClr val="40404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85720" y="165864"/>
            <a:ext cx="4631396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5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웅진패스원</a:t>
            </a:r>
            <a:r>
              <a:rPr lang="ko-KR" altLang="en-US" sz="2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 소개 </a:t>
            </a:r>
            <a:r>
              <a:rPr lang="en-US" altLang="ko-KR" sz="2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– CEO </a:t>
            </a:r>
            <a:r>
              <a:rPr lang="ko-KR" altLang="en-US" sz="2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인사말</a:t>
            </a:r>
            <a:endParaRPr lang="ko-KR" altLang="en-US" sz="2500" b="1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6024" y="1369864"/>
            <a:ext cx="8676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“</a:t>
            </a:r>
            <a:r>
              <a:rPr lang="ko-KR" altLang="en-US" b="1" dirty="0" err="1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웅진패스원</a:t>
            </a:r>
            <a:r>
              <a:rPr lang="en-US" altLang="ko-KR" b="1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”</a:t>
            </a:r>
            <a:r>
              <a:rPr lang="ko-KR" altLang="en-US" b="1" dirty="0" smtClean="0">
                <a:solidFill>
                  <a:schemeClr val="tx2">
                    <a:lumMod val="75000"/>
                  </a:schemeClr>
                </a:solidFill>
                <a:latin typeface="+mn-ea"/>
              </a:rPr>
              <a:t>은 대한민국 대표 교육 전문기업으로</a:t>
            </a:r>
            <a:r>
              <a:rPr lang="en-US" altLang="ko-KR" b="1" dirty="0" smtClean="0">
                <a:solidFill>
                  <a:schemeClr val="tx2">
                    <a:lumMod val="75000"/>
                  </a:schemeClr>
                </a:solidFill>
                <a:latin typeface="+mn-ea"/>
              </a:rPr>
              <a:t>,</a:t>
            </a:r>
          </a:p>
          <a:p>
            <a:r>
              <a:rPr lang="en-US" altLang="ko-KR" b="1" dirty="0" smtClean="0">
                <a:solidFill>
                  <a:schemeClr val="tx2">
                    <a:lumMod val="75000"/>
                  </a:schemeClr>
                </a:solidFill>
                <a:latin typeface="+mn-ea"/>
              </a:rPr>
              <a:t>     </a:t>
            </a:r>
            <a:r>
              <a:rPr lang="ko-KR" altLang="en-US" b="1" dirty="0" err="1" smtClean="0">
                <a:solidFill>
                  <a:schemeClr val="tx2">
                    <a:lumMod val="75000"/>
                  </a:schemeClr>
                </a:solidFill>
                <a:latin typeface="+mn-ea"/>
              </a:rPr>
              <a:t>대부업</a:t>
            </a:r>
            <a:r>
              <a:rPr lang="ko-KR" altLang="en-US" b="1" dirty="0" smtClean="0">
                <a:solidFill>
                  <a:schemeClr val="tx2">
                    <a:lumMod val="75000"/>
                  </a:schemeClr>
                </a:solidFill>
                <a:latin typeface="+mn-ea"/>
              </a:rPr>
              <a:t> 및 대부중개업 종사인력의 역량강화의 </a:t>
            </a:r>
            <a:r>
              <a:rPr lang="en-US" altLang="ko-KR" b="1" dirty="0" smtClean="0">
                <a:solidFill>
                  <a:schemeClr val="accent6">
                    <a:lumMod val="75000"/>
                  </a:schemeClr>
                </a:solidFill>
                <a:latin typeface="+mn-ea"/>
              </a:rPr>
              <a:t>“Best Partner”</a:t>
            </a:r>
            <a:r>
              <a:rPr lang="ko-KR" altLang="en-US" b="1" dirty="0" smtClean="0">
                <a:solidFill>
                  <a:schemeClr val="tx2">
                    <a:lumMod val="75000"/>
                  </a:schemeClr>
                </a:solidFill>
                <a:latin typeface="+mn-ea"/>
              </a:rPr>
              <a:t>가 되겠습니다</a:t>
            </a:r>
            <a:r>
              <a:rPr lang="en-US" altLang="ko-KR" b="1" dirty="0" smtClean="0">
                <a:solidFill>
                  <a:schemeClr val="tx2">
                    <a:lumMod val="75000"/>
                  </a:schemeClr>
                </a:solidFill>
                <a:latin typeface="+mn-ea"/>
              </a:rPr>
              <a:t>.</a:t>
            </a:r>
            <a:r>
              <a:rPr lang="ko-KR" altLang="en-US" b="1" dirty="0" smtClean="0">
                <a:solidFill>
                  <a:schemeClr val="tx2">
                    <a:lumMod val="75000"/>
                  </a:schemeClr>
                </a:solidFill>
                <a:latin typeface="+mn-ea"/>
              </a:rPr>
              <a:t> </a:t>
            </a:r>
            <a:endParaRPr lang="ko-KR" altLang="en-US" b="1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1097" y="2182095"/>
            <a:ext cx="7001223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err="1" smtClean="0">
                <a:latin typeface="HY견명조" pitchFamily="18" charset="-127"/>
                <a:ea typeface="HY견명조" pitchFamily="18" charset="-127"/>
              </a:rPr>
              <a:t>웅진패스원은</a:t>
            </a:r>
            <a:r>
              <a:rPr lang="ko-KR" altLang="en-US" dirty="0" smtClean="0">
                <a:latin typeface="HY견명조" pitchFamily="18" charset="-127"/>
                <a:ea typeface="HY견명조" pitchFamily="18" charset="-127"/>
              </a:rPr>
              <a:t> </a:t>
            </a:r>
            <a:r>
              <a:rPr lang="ko-KR" altLang="en-US" dirty="0" err="1" smtClean="0">
                <a:latin typeface="HY견명조" pitchFamily="18" charset="-127"/>
                <a:ea typeface="HY견명조" pitchFamily="18" charset="-127"/>
              </a:rPr>
              <a:t>웅진그룹의</a:t>
            </a:r>
            <a:r>
              <a:rPr lang="ko-KR" altLang="en-US" dirty="0" smtClean="0">
                <a:latin typeface="HY견명조" pitchFamily="18" charset="-127"/>
                <a:ea typeface="HY견명조" pitchFamily="18" charset="-127"/>
              </a:rPr>
              <a:t> 계열사로서</a:t>
            </a:r>
            <a:endParaRPr lang="en-US" altLang="ko-KR" dirty="0" smtClean="0">
              <a:latin typeface="HY견명조" pitchFamily="18" charset="-127"/>
              <a:ea typeface="HY견명조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latin typeface="HY견명조" pitchFamily="18" charset="-127"/>
                <a:ea typeface="HY견명조" pitchFamily="18" charset="-127"/>
              </a:rPr>
              <a:t>10</a:t>
            </a:r>
            <a:r>
              <a:rPr lang="ko-KR" altLang="en-US" dirty="0" err="1" smtClean="0">
                <a:latin typeface="HY견명조" pitchFamily="18" charset="-127"/>
                <a:ea typeface="HY견명조" pitchFamily="18" charset="-127"/>
              </a:rPr>
              <a:t>여년</a:t>
            </a:r>
            <a:r>
              <a:rPr lang="ko-KR" altLang="en-US" dirty="0" smtClean="0">
                <a:latin typeface="HY견명조" pitchFamily="18" charset="-127"/>
                <a:ea typeface="HY견명조" pitchFamily="18" charset="-127"/>
              </a:rPr>
              <a:t> 동안 기업 </a:t>
            </a:r>
            <a:r>
              <a:rPr lang="ko-KR" altLang="en-US" dirty="0" smtClean="0">
                <a:latin typeface="HY견명조" pitchFamily="18" charset="-127"/>
                <a:ea typeface="HY견명조" pitchFamily="18" charset="-127"/>
              </a:rPr>
              <a:t>온라인교육을 </a:t>
            </a:r>
            <a:r>
              <a:rPr lang="ko-KR" altLang="en-US" dirty="0" smtClean="0">
                <a:latin typeface="HY견명조" pitchFamily="18" charset="-127"/>
                <a:ea typeface="HY견명조" pitchFamily="18" charset="-127"/>
              </a:rPr>
              <a:t>책임져온 캠퍼스</a:t>
            </a:r>
            <a:r>
              <a:rPr lang="en-US" altLang="ko-KR" dirty="0" smtClean="0">
                <a:latin typeface="HY견명조" pitchFamily="18" charset="-127"/>
                <a:ea typeface="HY견명조" pitchFamily="18" charset="-127"/>
              </a:rPr>
              <a:t>21</a:t>
            </a:r>
            <a:r>
              <a:rPr lang="ko-KR" altLang="en-US" dirty="0" smtClean="0">
                <a:latin typeface="HY견명조" pitchFamily="18" charset="-127"/>
                <a:ea typeface="HY견명조" pitchFamily="18" charset="-127"/>
              </a:rPr>
              <a:t>과 함께</a:t>
            </a:r>
            <a:endParaRPr lang="en-US" altLang="ko-KR" dirty="0" smtClean="0">
              <a:latin typeface="HY견명조" pitchFamily="18" charset="-127"/>
              <a:ea typeface="HY견명조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dirty="0" smtClean="0">
                <a:latin typeface="HY견명조" pitchFamily="18" charset="-127"/>
                <a:ea typeface="HY견명조" pitchFamily="18" charset="-127"/>
              </a:rPr>
              <a:t>취업</a:t>
            </a:r>
            <a:r>
              <a:rPr lang="en-US" altLang="ko-KR" dirty="0" smtClean="0">
                <a:latin typeface="HY견명조" pitchFamily="18" charset="-127"/>
                <a:ea typeface="HY견명조" pitchFamily="18" charset="-127"/>
              </a:rPr>
              <a:t>/</a:t>
            </a:r>
            <a:r>
              <a:rPr lang="ko-KR" altLang="en-US" dirty="0" smtClean="0">
                <a:latin typeface="HY견명조" pitchFamily="18" charset="-127"/>
                <a:ea typeface="HY견명조" pitchFamily="18" charset="-127"/>
              </a:rPr>
              <a:t>기업교육을 선도하고 있습니다</a:t>
            </a:r>
            <a:r>
              <a:rPr lang="en-US" altLang="ko-KR" dirty="0" smtClean="0">
                <a:latin typeface="HY견명조" pitchFamily="18" charset="-127"/>
                <a:ea typeface="HY견명조" pitchFamily="18" charset="-127"/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dirty="0" smtClean="0">
              <a:latin typeface="HY견명조" pitchFamily="18" charset="-127"/>
              <a:ea typeface="HY견명조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latin typeface="HY견명조" pitchFamily="18" charset="-127"/>
                <a:ea typeface="HY견명조" pitchFamily="18" charset="-127"/>
              </a:rPr>
              <a:t>300</a:t>
            </a:r>
            <a:r>
              <a:rPr lang="ko-KR" altLang="en-US" dirty="0" smtClean="0">
                <a:latin typeface="HY견명조" pitchFamily="18" charset="-127"/>
                <a:ea typeface="HY견명조" pitchFamily="18" charset="-127"/>
              </a:rPr>
              <a:t>여명 </a:t>
            </a:r>
            <a:r>
              <a:rPr lang="ko-KR" altLang="en-US" dirty="0" err="1" smtClean="0">
                <a:latin typeface="HY견명조" pitchFamily="18" charset="-127"/>
                <a:ea typeface="HY견명조" pitchFamily="18" charset="-127"/>
              </a:rPr>
              <a:t>웅진패스원</a:t>
            </a:r>
            <a:r>
              <a:rPr lang="ko-KR" altLang="en-US" dirty="0" smtClean="0">
                <a:latin typeface="HY견명조" pitchFamily="18" charset="-127"/>
                <a:ea typeface="HY견명조" pitchFamily="18" charset="-127"/>
              </a:rPr>
              <a:t> 전체 임직원의 마음을 모아</a:t>
            </a:r>
            <a:endParaRPr lang="en-US" altLang="ko-KR" dirty="0" smtClean="0">
              <a:latin typeface="HY견명조" pitchFamily="18" charset="-127"/>
              <a:ea typeface="HY견명조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dirty="0" smtClean="0">
                <a:latin typeface="HY견명조" pitchFamily="18" charset="-127"/>
                <a:ea typeface="HY견명조" pitchFamily="18" charset="-127"/>
              </a:rPr>
              <a:t>교육을 통한 임직원 개인성장과 </a:t>
            </a:r>
            <a:r>
              <a:rPr lang="ko-KR" altLang="en-US" dirty="0" err="1" smtClean="0">
                <a:latin typeface="HY견명조" pitchFamily="18" charset="-127"/>
                <a:ea typeface="HY견명조" pitchFamily="18" charset="-127"/>
              </a:rPr>
              <a:t>회원사</a:t>
            </a:r>
            <a:r>
              <a:rPr lang="ko-KR" altLang="en-US" dirty="0" smtClean="0">
                <a:latin typeface="HY견명조" pitchFamily="18" charset="-127"/>
                <a:ea typeface="HY견명조" pitchFamily="18" charset="-127"/>
              </a:rPr>
              <a:t> 기업가치의  </a:t>
            </a:r>
            <a:endParaRPr lang="en-US" altLang="ko-KR" dirty="0" smtClean="0">
              <a:latin typeface="HY견명조" pitchFamily="18" charset="-127"/>
              <a:ea typeface="HY견명조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dirty="0" smtClean="0">
                <a:latin typeface="HY견명조" pitchFamily="18" charset="-127"/>
                <a:ea typeface="HY견명조" pitchFamily="18" charset="-127"/>
              </a:rPr>
              <a:t>성장에 기여할 수 있도록 최선을 다하겠습니다</a:t>
            </a:r>
            <a:r>
              <a:rPr lang="en-US" altLang="ko-KR" dirty="0" smtClean="0">
                <a:latin typeface="HY견명조" pitchFamily="18" charset="-127"/>
                <a:ea typeface="HY견명조" pitchFamily="18" charset="-127"/>
              </a:rPr>
              <a:t>.</a:t>
            </a:r>
            <a:endParaRPr lang="ko-KR" altLang="en-US" dirty="0">
              <a:latin typeface="HY견명조" pitchFamily="18" charset="-127"/>
              <a:ea typeface="HY견명조" pitchFamily="18" charset="-127"/>
            </a:endParaRPr>
          </a:p>
        </p:txBody>
      </p:sp>
      <p:pic>
        <p:nvPicPr>
          <p:cNvPr id="8" name="그림 7" descr="사용자 지정 2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69286" y="2708920"/>
            <a:ext cx="2272588" cy="290287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732240" y="5586087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smtClean="0">
                <a:solidFill>
                  <a:schemeClr val="bg1">
                    <a:lumMod val="50000"/>
                  </a:schemeClr>
                </a:solidFill>
              </a:rPr>
              <a:t>대표이사 </a:t>
            </a:r>
            <a:r>
              <a:rPr lang="ko-KR" altLang="en-US" sz="2400" b="1" i="1" dirty="0" smtClean="0">
                <a:solidFill>
                  <a:schemeClr val="bg1">
                    <a:lumMod val="50000"/>
                  </a:schemeClr>
                </a:solidFill>
                <a:latin typeface="나눔손글씨 붓" pitchFamily="66" charset="-127"/>
                <a:ea typeface="나눔손글씨 붓" pitchFamily="66" charset="-127"/>
              </a:rPr>
              <a:t>서영택</a:t>
            </a:r>
            <a:endParaRPr lang="ko-KR" altLang="en-US" sz="2400" b="1" i="1" dirty="0">
              <a:solidFill>
                <a:schemeClr val="bg1">
                  <a:lumMod val="50000"/>
                </a:schemeClr>
              </a:solidFill>
              <a:latin typeface="나눔손글씨 붓" pitchFamily="66" charset="-127"/>
              <a:ea typeface="나눔손글씨 붓" pitchFamily="66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85720" y="165864"/>
            <a:ext cx="4180953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5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웅진패스원</a:t>
            </a:r>
            <a:r>
              <a:rPr lang="ko-KR" altLang="en-US" sz="2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 소개 </a:t>
            </a:r>
            <a:r>
              <a:rPr lang="en-US" altLang="ko-KR" sz="2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- </a:t>
            </a:r>
            <a:r>
              <a:rPr lang="ko-KR" altLang="en-US" sz="2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회사개요</a:t>
            </a:r>
            <a:endParaRPr lang="ko-KR" altLang="en-US" sz="2500" b="1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412776"/>
            <a:ext cx="7705933" cy="42902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85720" y="165864"/>
            <a:ext cx="4180953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5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웅진패스원</a:t>
            </a:r>
            <a:r>
              <a:rPr lang="ko-KR" altLang="en-US" sz="2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 소개 </a:t>
            </a:r>
            <a:r>
              <a:rPr lang="en-US" altLang="ko-KR" sz="2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- </a:t>
            </a:r>
            <a:r>
              <a:rPr lang="ko-KR" altLang="en-US" sz="2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기업가치</a:t>
            </a:r>
            <a:endParaRPr lang="ko-KR" altLang="en-US" sz="2500" b="1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485900"/>
            <a:ext cx="7929421" cy="43193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85720" y="165864"/>
            <a:ext cx="4180953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5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웅진패스원</a:t>
            </a:r>
            <a:r>
              <a:rPr lang="ko-KR" altLang="en-US" sz="2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 소개 </a:t>
            </a:r>
            <a:r>
              <a:rPr lang="en-US" altLang="ko-KR" sz="2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- </a:t>
            </a:r>
            <a:r>
              <a:rPr lang="ko-KR" altLang="en-US" sz="2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사업영역</a:t>
            </a:r>
            <a:endParaRPr lang="ko-KR" altLang="en-US" sz="2500" b="1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476375"/>
            <a:ext cx="8039687" cy="44008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85720" y="165864"/>
            <a:ext cx="4645824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5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웅진패스원</a:t>
            </a:r>
            <a:r>
              <a:rPr lang="ko-KR" altLang="en-US" sz="2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 소개 </a:t>
            </a:r>
            <a:r>
              <a:rPr lang="en-US" altLang="ko-KR" sz="2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– </a:t>
            </a:r>
            <a:r>
              <a:rPr lang="ko-KR" altLang="en-US" sz="2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최우수 기관</a:t>
            </a:r>
            <a:endParaRPr lang="ko-KR" altLang="en-US" sz="2500" b="1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757238" y="904875"/>
            <a:ext cx="7270750" cy="363538"/>
          </a:xfrm>
          <a:prstGeom prst="rect">
            <a:avLst/>
          </a:prstGeom>
        </p:spPr>
        <p:txBody>
          <a:bodyPr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kern="0" dirty="0">
                <a:latin typeface="+mj-lt"/>
                <a:ea typeface="+mj-ea"/>
                <a:cs typeface="+mj-cs"/>
              </a:rPr>
              <a:t>인터넷 통신훈련 기관평가 </a:t>
            </a:r>
            <a:r>
              <a:rPr kumimoji="0" lang="en-US" altLang="ko-KR" b="1" kern="0" dirty="0" smtClean="0">
                <a:latin typeface="+mj-lt"/>
                <a:ea typeface="+mj-ea"/>
                <a:cs typeface="+mj-cs"/>
              </a:rPr>
              <a:t>5</a:t>
            </a:r>
            <a:r>
              <a:rPr kumimoji="0" lang="ko-KR" altLang="en-US" b="1" kern="0" dirty="0" smtClean="0">
                <a:latin typeface="+mj-lt"/>
                <a:ea typeface="+mj-ea"/>
                <a:cs typeface="+mj-cs"/>
              </a:rPr>
              <a:t>년 </a:t>
            </a:r>
            <a:r>
              <a:rPr kumimoji="0" lang="ko-KR" altLang="en-US" b="1" kern="0" dirty="0">
                <a:latin typeface="+mj-lt"/>
                <a:ea typeface="+mj-ea"/>
                <a:cs typeface="+mj-cs"/>
              </a:rPr>
              <a:t>연속 </a:t>
            </a:r>
            <a:r>
              <a:rPr kumimoji="0" lang="en-US" altLang="ko-KR" b="1" kern="0" dirty="0">
                <a:latin typeface="+mj-lt"/>
                <a:ea typeface="+mj-ea"/>
                <a:cs typeface="+mj-cs"/>
              </a:rPr>
              <a:t>A</a:t>
            </a:r>
            <a:r>
              <a:rPr kumimoji="0" lang="ko-KR" altLang="en-US" b="1" kern="0" dirty="0">
                <a:latin typeface="+mj-lt"/>
                <a:ea typeface="+mj-ea"/>
                <a:cs typeface="+mj-cs"/>
              </a:rPr>
              <a:t>등급 선정 外</a:t>
            </a:r>
          </a:p>
        </p:txBody>
      </p:sp>
      <p:sp>
        <p:nvSpPr>
          <p:cNvPr id="8" name="제목 1"/>
          <p:cNvSpPr txBox="1">
            <a:spLocks/>
          </p:cNvSpPr>
          <p:nvPr/>
        </p:nvSpPr>
        <p:spPr bwMode="auto">
          <a:xfrm>
            <a:off x="611188" y="1268413"/>
            <a:ext cx="8569325" cy="3619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normAutofit fontScale="25000" lnSpcReduction="20000"/>
          </a:bodyPr>
          <a:lstStyle/>
          <a:p>
            <a:pPr fontAlgn="auto">
              <a:lnSpc>
                <a:spcPct val="120000"/>
              </a:lnSpc>
              <a:spcAft>
                <a:spcPts val="0"/>
              </a:spcAft>
              <a:defRPr/>
            </a:pPr>
            <a:r>
              <a:rPr kumimoji="0" lang="ko-KR" altLang="en-US" sz="3600" b="1" dirty="0" err="1">
                <a:latin typeface="맑은 고딕" pitchFamily="50" charset="-127"/>
                <a:ea typeface="맑은 고딕" pitchFamily="50" charset="-127"/>
                <a:cs typeface="+mj-cs"/>
              </a:rPr>
              <a:t>웅진패스원은</a:t>
            </a:r>
            <a:r>
              <a:rPr kumimoji="0" lang="ko-KR" altLang="en-US" sz="3600" b="1" dirty="0">
                <a:latin typeface="맑은 고딕" pitchFamily="50" charset="-127"/>
                <a:ea typeface="맑은 고딕" pitchFamily="50" charset="-127"/>
                <a:cs typeface="+mj-cs"/>
              </a:rPr>
              <a:t> 다양한 고객의 성공 파트너로서 지난 </a:t>
            </a:r>
            <a:r>
              <a:rPr kumimoji="0" lang="en-US" altLang="ko-KR" sz="3600" b="1" dirty="0">
                <a:latin typeface="맑은 고딕" pitchFamily="50" charset="-127"/>
                <a:ea typeface="맑은 고딕" pitchFamily="50" charset="-127"/>
                <a:cs typeface="+mj-cs"/>
              </a:rPr>
              <a:t>10</a:t>
            </a:r>
            <a:r>
              <a:rPr kumimoji="0" lang="ko-KR" altLang="en-US" sz="3600" b="1" dirty="0">
                <a:latin typeface="맑은 고딕" pitchFamily="50" charset="-127"/>
                <a:ea typeface="맑은 고딕" pitchFamily="50" charset="-127"/>
                <a:cs typeface="+mj-cs"/>
              </a:rPr>
              <a:t>여 년간 </a:t>
            </a:r>
            <a:r>
              <a:rPr kumimoji="0" lang="en-US" altLang="ko-KR" sz="3600" b="1" dirty="0">
                <a:latin typeface="맑은 고딕" pitchFamily="50" charset="-127"/>
                <a:ea typeface="맑은 고딕" pitchFamily="50" charset="-127"/>
                <a:cs typeface="+mj-cs"/>
              </a:rPr>
              <a:t>HRD</a:t>
            </a:r>
            <a:r>
              <a:rPr kumimoji="0" lang="ko-KR" altLang="en-US" sz="3600" b="1" dirty="0">
                <a:latin typeface="맑은 고딕" pitchFamily="50" charset="-127"/>
                <a:ea typeface="맑은 고딕" pitchFamily="50" charset="-127"/>
                <a:cs typeface="+mj-cs"/>
              </a:rPr>
              <a:t>분야에서 묵묵히 한 길만을 걸어왔습니다</a:t>
            </a:r>
            <a:r>
              <a:rPr kumimoji="0" lang="en-US" altLang="ko-KR" sz="3600" b="1" dirty="0">
                <a:latin typeface="맑은 고딕" pitchFamily="50" charset="-127"/>
                <a:ea typeface="맑은 고딕" pitchFamily="50" charset="-127"/>
                <a:cs typeface="+mj-cs"/>
              </a:rPr>
              <a:t>.</a:t>
            </a:r>
            <a:br>
              <a:rPr kumimoji="0" lang="en-US" altLang="ko-KR" sz="3600" b="1" dirty="0">
                <a:latin typeface="맑은 고딕" pitchFamily="50" charset="-127"/>
                <a:ea typeface="맑은 고딕" pitchFamily="50" charset="-127"/>
                <a:cs typeface="+mj-cs"/>
              </a:rPr>
            </a:br>
            <a:r>
              <a:rPr kumimoji="0" lang="ko-KR" altLang="en-US" sz="3600" b="1" dirty="0">
                <a:latin typeface="맑은 고딕" pitchFamily="50" charset="-127"/>
                <a:ea typeface="맑은 고딕" pitchFamily="50" charset="-127"/>
                <a:cs typeface="+mj-cs"/>
              </a:rPr>
              <a:t>고객의 만족을 위해 양질의 </a:t>
            </a:r>
            <a:r>
              <a:rPr kumimoji="0" lang="ko-KR" altLang="en-US" sz="3600" b="1" dirty="0" err="1">
                <a:latin typeface="맑은 고딕" pitchFamily="50" charset="-127"/>
                <a:ea typeface="맑은 고딕" pitchFamily="50" charset="-127"/>
                <a:cs typeface="+mj-cs"/>
              </a:rPr>
              <a:t>콘텐츠</a:t>
            </a:r>
            <a:r>
              <a:rPr kumimoji="0" lang="ko-KR" altLang="en-US" sz="3600" b="1" dirty="0">
                <a:latin typeface="맑은 고딕" pitchFamily="50" charset="-127"/>
                <a:ea typeface="맑은 고딕" pitchFamily="50" charset="-127"/>
                <a:cs typeface="+mj-cs"/>
              </a:rPr>
              <a:t> 개발 및 웅진 패스원만의 운영 노하우를 공신력 있는 노동부로부터  </a:t>
            </a:r>
            <a:r>
              <a:rPr kumimoji="0" lang="en-US" altLang="ko-KR" sz="3600" b="1" dirty="0" smtClean="0">
                <a:latin typeface="맑은 고딕" pitchFamily="50" charset="-127"/>
                <a:ea typeface="맑은 고딕" pitchFamily="50" charset="-127"/>
                <a:cs typeface="+mj-cs"/>
              </a:rPr>
              <a:t>5</a:t>
            </a:r>
            <a:r>
              <a:rPr kumimoji="0" lang="ko-KR" altLang="en-US" sz="3600" b="1" dirty="0" smtClean="0">
                <a:latin typeface="맑은 고딕" pitchFamily="50" charset="-127"/>
                <a:ea typeface="맑은 고딕" pitchFamily="50" charset="-127"/>
                <a:cs typeface="+mj-cs"/>
              </a:rPr>
              <a:t>년 </a:t>
            </a:r>
            <a:r>
              <a:rPr kumimoji="0" lang="ko-KR" altLang="en-US" sz="3600" b="1" dirty="0">
                <a:latin typeface="맑은 고딕" pitchFamily="50" charset="-127"/>
                <a:ea typeface="맑은 고딕" pitchFamily="50" charset="-127"/>
                <a:cs typeface="+mj-cs"/>
              </a:rPr>
              <a:t>연속 인정받고 있습니다</a:t>
            </a:r>
            <a:r>
              <a:rPr kumimoji="0" lang="en-US" altLang="ko-KR" sz="3600" b="1" dirty="0">
                <a:latin typeface="맑은 고딕" pitchFamily="50" charset="-127"/>
                <a:ea typeface="맑은 고딕" pitchFamily="50" charset="-127"/>
                <a:cs typeface="+mj-cs"/>
              </a:rPr>
              <a:t>.</a:t>
            </a:r>
            <a:br>
              <a:rPr kumimoji="0" lang="en-US" altLang="ko-KR" sz="3600" b="1" dirty="0">
                <a:latin typeface="맑은 고딕" pitchFamily="50" charset="-127"/>
                <a:ea typeface="맑은 고딕" pitchFamily="50" charset="-127"/>
                <a:cs typeface="+mj-cs"/>
              </a:rPr>
            </a:br>
            <a:endParaRPr kumimoji="0" lang="ko-KR" altLang="en-US" sz="3600" b="1" dirty="0">
              <a:latin typeface="맑은 고딕" pitchFamily="50" charset="-127"/>
              <a:ea typeface="맑은 고딕" pitchFamily="50" charset="-127"/>
              <a:cs typeface="+mj-cs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33861" y="1988840"/>
            <a:ext cx="3466331" cy="4335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85720" y="165864"/>
            <a:ext cx="6478055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사이버 연수원 </a:t>
            </a:r>
            <a:r>
              <a:rPr lang="en-US" altLang="ko-KR" sz="2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Open</a:t>
            </a:r>
            <a:r>
              <a:rPr lang="en-US" altLang="ko-KR" sz="2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!(clfa.campus21.co.kr)</a:t>
            </a:r>
            <a:endParaRPr lang="ko-KR" altLang="en-US" sz="2500" b="1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8632" y="901364"/>
            <a:ext cx="7704856" cy="5400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268760"/>
            <a:ext cx="88011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85720" y="165864"/>
            <a:ext cx="372730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사이버 연수원 메뉴 구성</a:t>
            </a:r>
            <a:endParaRPr lang="ko-KR" altLang="en-US" sz="2500" b="1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1115616" y="1772816"/>
            <a:ext cx="1224136" cy="28803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latin typeface="+mn-ea"/>
              </a:rPr>
              <a:t>나의 학습목록</a:t>
            </a:r>
            <a:endParaRPr lang="ko-KR" altLang="en-US" sz="1200" b="1" dirty="0">
              <a:latin typeface="+mn-ea"/>
            </a:endParaRPr>
          </a:p>
        </p:txBody>
      </p:sp>
      <p:sp>
        <p:nvSpPr>
          <p:cNvPr id="5" name="모서리가 둥근 직사각형 4"/>
          <p:cNvSpPr/>
          <p:nvPr/>
        </p:nvSpPr>
        <p:spPr>
          <a:xfrm>
            <a:off x="1115616" y="2132856"/>
            <a:ext cx="1224136" cy="28803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200" b="1" smtClean="0">
                <a:latin typeface="+mn-ea"/>
              </a:rPr>
              <a:t>나의 학습이력</a:t>
            </a:r>
            <a:endParaRPr lang="ko-KR" altLang="en-US" sz="1200" b="1" dirty="0">
              <a:latin typeface="+mn-ea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1115616" y="2492896"/>
            <a:ext cx="1224136" cy="28803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latin typeface="+mn-ea"/>
              </a:rPr>
              <a:t>나의 정보수정</a:t>
            </a:r>
            <a:endParaRPr lang="ko-KR" altLang="en-US" sz="1200" b="1" dirty="0">
              <a:latin typeface="+mn-ea"/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2555776" y="1772816"/>
            <a:ext cx="1224136" cy="28803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latin typeface="+mn-ea"/>
              </a:rPr>
              <a:t>e-Learning</a:t>
            </a:r>
            <a:endParaRPr lang="ko-KR" altLang="en-US" sz="1200" b="1" dirty="0">
              <a:latin typeface="+mn-ea"/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3923928" y="1772816"/>
            <a:ext cx="1224136" cy="28803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latin typeface="+mn-ea"/>
              </a:rPr>
              <a:t>특강</a:t>
            </a:r>
            <a:endParaRPr lang="ko-KR" altLang="en-US" sz="1200" b="1" dirty="0">
              <a:latin typeface="+mn-ea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3923928" y="2132856"/>
            <a:ext cx="1224136" cy="28803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latin typeface="+mn-ea"/>
              </a:rPr>
              <a:t>행사정보</a:t>
            </a:r>
            <a:endParaRPr lang="ko-KR" altLang="en-US" sz="1200" b="1" dirty="0">
              <a:latin typeface="+mn-ea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3923928" y="2492896"/>
            <a:ext cx="1224136" cy="28803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latin typeface="+mn-ea"/>
              </a:rPr>
              <a:t>HRD</a:t>
            </a:r>
            <a:r>
              <a:rPr lang="ko-KR" altLang="en-US" sz="1200" b="1" dirty="0" smtClean="0">
                <a:latin typeface="+mn-ea"/>
              </a:rPr>
              <a:t>칼럼</a:t>
            </a:r>
            <a:endParaRPr lang="ko-KR" altLang="en-US" sz="1200" b="1" dirty="0">
              <a:latin typeface="+mn-ea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5292080" y="1772816"/>
            <a:ext cx="1265738" cy="28803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latin typeface="+mn-ea"/>
              </a:rPr>
              <a:t>공지사항</a:t>
            </a:r>
            <a:endParaRPr lang="ko-KR" altLang="en-US" sz="1200" b="1" dirty="0">
              <a:latin typeface="+mn-ea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5292080" y="2132856"/>
            <a:ext cx="1265738" cy="28803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latin typeface="+mn-ea"/>
              </a:rPr>
              <a:t>FAQ</a:t>
            </a:r>
            <a:endParaRPr lang="ko-KR" altLang="en-US" sz="1200" b="1" dirty="0">
              <a:latin typeface="+mn-ea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5292080" y="2492896"/>
            <a:ext cx="1265738" cy="28803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150" b="1" dirty="0" smtClean="0">
                <a:latin typeface="+mn-ea"/>
              </a:rPr>
              <a:t>사이트이용안내</a:t>
            </a:r>
            <a:endParaRPr lang="ko-KR" altLang="en-US" sz="1150" b="1" dirty="0">
              <a:latin typeface="+mn-ea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5292080" y="2852936"/>
            <a:ext cx="1265738" cy="28803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latin typeface="+mn-ea"/>
              </a:rPr>
              <a:t>프로그램다운</a:t>
            </a:r>
            <a:endParaRPr lang="ko-KR" altLang="en-US" sz="1200" b="1" dirty="0">
              <a:latin typeface="+mn-ea"/>
            </a:endParaRPr>
          </a:p>
        </p:txBody>
      </p:sp>
      <p:sp>
        <p:nvSpPr>
          <p:cNvPr id="15" name="모서리가 둥근 직사각형 14"/>
          <p:cNvSpPr/>
          <p:nvPr/>
        </p:nvSpPr>
        <p:spPr>
          <a:xfrm>
            <a:off x="5292080" y="3212976"/>
            <a:ext cx="1265738" cy="28803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latin typeface="+mn-ea"/>
              </a:rPr>
              <a:t>1:1 </a:t>
            </a:r>
            <a:r>
              <a:rPr lang="ko-KR" altLang="en-US" sz="1200" b="1" dirty="0" smtClean="0">
                <a:latin typeface="+mn-ea"/>
              </a:rPr>
              <a:t>상담</a:t>
            </a:r>
            <a:endParaRPr lang="ko-KR" altLang="en-US" sz="1200" b="1" dirty="0">
              <a:latin typeface="+mn-ea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5292080" y="3573016"/>
            <a:ext cx="1265738" cy="28803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latin typeface="+mn-ea"/>
              </a:rPr>
              <a:t>긴급지원</a:t>
            </a:r>
            <a:r>
              <a:rPr lang="en-US" altLang="ko-KR" sz="1200" b="1" dirty="0" smtClean="0">
                <a:latin typeface="+mn-ea"/>
              </a:rPr>
              <a:t>119</a:t>
            </a:r>
            <a:endParaRPr lang="ko-KR" altLang="en-US" sz="1200" b="1" dirty="0">
              <a:latin typeface="+mn-ea"/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5292080" y="3933056"/>
            <a:ext cx="1265738" cy="28803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latin typeface="+mn-ea"/>
              </a:rPr>
              <a:t>원격지원</a:t>
            </a:r>
            <a:endParaRPr lang="ko-KR" altLang="en-US" sz="1200" b="1" dirty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529690"/>
            <a:ext cx="8784976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85720" y="165864"/>
            <a:ext cx="567976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주요 메뉴</a:t>
            </a:r>
            <a:r>
              <a:rPr lang="en-US" altLang="ko-KR" sz="2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(</a:t>
            </a:r>
            <a:r>
              <a:rPr lang="ko-KR" altLang="en-US" sz="25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마이페이지</a:t>
            </a:r>
            <a:r>
              <a:rPr lang="en-US" altLang="ko-KR" sz="2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&gt;</a:t>
            </a:r>
            <a:r>
              <a:rPr lang="ko-KR" altLang="en-US" sz="2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나의 학습목록</a:t>
            </a:r>
            <a:r>
              <a:rPr lang="en-US" altLang="ko-KR" sz="2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)</a:t>
            </a:r>
            <a:endParaRPr lang="ko-KR" altLang="en-US" sz="2500" b="1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1187624" y="1964804"/>
            <a:ext cx="1224136" cy="28803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latin typeface="+mn-ea"/>
              </a:rPr>
              <a:t>나의 학습목록</a:t>
            </a:r>
            <a:endParaRPr lang="ko-KR" altLang="en-US" sz="1200" b="1" dirty="0">
              <a:latin typeface="+mn-ea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324844"/>
            <a:ext cx="8568952" cy="41284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모서리가 둥근 직사각형 18"/>
          <p:cNvSpPr/>
          <p:nvPr/>
        </p:nvSpPr>
        <p:spPr>
          <a:xfrm>
            <a:off x="3131840" y="956692"/>
            <a:ext cx="5688632" cy="504056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latin typeface="+mn-ea"/>
              </a:rPr>
              <a:t>현재학습중인 과정 확인 및</a:t>
            </a:r>
            <a:r>
              <a:rPr lang="en-US" altLang="ko-KR" sz="1600" b="1" dirty="0" smtClean="0">
                <a:latin typeface="+mn-ea"/>
              </a:rPr>
              <a:t> </a:t>
            </a:r>
            <a:r>
              <a:rPr lang="ko-KR" altLang="en-US" sz="1600" b="1" dirty="0" smtClean="0">
                <a:latin typeface="+mn-ea"/>
              </a:rPr>
              <a:t>학습을 진행하실 수 있습니다</a:t>
            </a:r>
            <a:r>
              <a:rPr lang="en-US" altLang="ko-KR" sz="1600" b="1" dirty="0" smtClean="0">
                <a:latin typeface="+mn-ea"/>
              </a:rPr>
              <a:t>.</a:t>
            </a:r>
            <a:endParaRPr lang="ko-KR" altLang="en-US" sz="1600" b="1" dirty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465126"/>
            <a:ext cx="8784976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모서리가 둥근 직사각형 7"/>
          <p:cNvSpPr/>
          <p:nvPr/>
        </p:nvSpPr>
        <p:spPr>
          <a:xfrm>
            <a:off x="2483768" y="1891004"/>
            <a:ext cx="1224136" cy="28803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ko-KR" sz="1200" b="1" dirty="0" smtClean="0">
                <a:latin typeface="+mn-ea"/>
              </a:rPr>
              <a:t>e-Learning</a:t>
            </a:r>
            <a:endParaRPr lang="ko-KR" altLang="en-US" sz="1200" b="1" dirty="0">
              <a:latin typeface="+mn-ea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204864"/>
            <a:ext cx="7992888" cy="44367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모서리가 둥근 직사각형 9"/>
          <p:cNvSpPr/>
          <p:nvPr/>
        </p:nvSpPr>
        <p:spPr>
          <a:xfrm>
            <a:off x="3131840" y="908720"/>
            <a:ext cx="5688632" cy="504056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latin typeface="+mn-ea"/>
              </a:rPr>
              <a:t>수강가능 과정의 세부적인 내용을 확인 하실 수 있습니다</a:t>
            </a:r>
            <a:r>
              <a:rPr lang="en-US" altLang="ko-KR" sz="1600" b="1" dirty="0" smtClean="0">
                <a:latin typeface="+mn-ea"/>
              </a:rPr>
              <a:t>.</a:t>
            </a:r>
            <a:endParaRPr lang="ko-KR" altLang="en-US" sz="1600" b="1" dirty="0"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5720" y="165864"/>
            <a:ext cx="573342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주요 메뉴</a:t>
            </a:r>
            <a:r>
              <a:rPr lang="en-US" altLang="ko-KR" sz="2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(</a:t>
            </a:r>
            <a:r>
              <a:rPr lang="ko-KR" altLang="en-US" sz="2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과정검색</a:t>
            </a:r>
            <a:r>
              <a:rPr lang="en-US" altLang="ko-KR" sz="2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/</a:t>
            </a:r>
            <a:r>
              <a:rPr lang="ko-KR" altLang="en-US" sz="2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신청</a:t>
            </a:r>
            <a:r>
              <a:rPr lang="en-US" altLang="ko-KR" sz="2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&gt;e-Learning)</a:t>
            </a:r>
            <a:endParaRPr lang="ko-KR" altLang="en-US" sz="2500" b="1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465126"/>
            <a:ext cx="8784976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85720" y="165864"/>
            <a:ext cx="428514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주요 메뉴</a:t>
            </a:r>
            <a:r>
              <a:rPr lang="en-US" altLang="ko-KR" sz="2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(</a:t>
            </a:r>
            <a:r>
              <a:rPr lang="ko-KR" altLang="en-US" sz="2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러닝플러스</a:t>
            </a:r>
            <a:r>
              <a:rPr lang="en-US" altLang="ko-KR" sz="2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&gt;</a:t>
            </a:r>
            <a:r>
              <a:rPr lang="ko-KR" altLang="en-US" sz="2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특강</a:t>
            </a:r>
            <a:r>
              <a:rPr lang="en-US" altLang="ko-KR" sz="2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)</a:t>
            </a:r>
            <a:endParaRPr lang="ko-KR" altLang="en-US" sz="2500" b="1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276872"/>
            <a:ext cx="8568952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모서리가 둥근 직사각형 10"/>
          <p:cNvSpPr/>
          <p:nvPr/>
        </p:nvSpPr>
        <p:spPr>
          <a:xfrm>
            <a:off x="3131840" y="908720"/>
            <a:ext cx="5688632" cy="504056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latin typeface="+mn-ea"/>
              </a:rPr>
              <a:t>다양한 특강 동영상을 무료로 수강하실 수 있습니다</a:t>
            </a:r>
            <a:r>
              <a:rPr lang="en-US" altLang="ko-KR" sz="1600" b="1" dirty="0" smtClean="0">
                <a:latin typeface="+mn-ea"/>
              </a:rPr>
              <a:t>.</a:t>
            </a:r>
            <a:endParaRPr lang="ko-KR" altLang="en-US" sz="1600" b="1" dirty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465126"/>
            <a:ext cx="8784976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85720" y="165864"/>
            <a:ext cx="3733714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주요 메뉴</a:t>
            </a:r>
            <a:r>
              <a:rPr lang="en-US" altLang="ko-KR" sz="2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(</a:t>
            </a:r>
            <a:r>
              <a:rPr lang="ko-KR" altLang="en-US" sz="2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학습지원센터</a:t>
            </a:r>
            <a:r>
              <a:rPr lang="en-US" altLang="ko-KR" sz="2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)</a:t>
            </a:r>
            <a:endParaRPr lang="ko-KR" altLang="en-US" sz="2500" b="1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5292080" y="1889124"/>
            <a:ext cx="1265738" cy="28803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latin typeface="+mn-ea"/>
              </a:rPr>
              <a:t>원격지원</a:t>
            </a:r>
            <a:endParaRPr lang="ko-KR" altLang="en-US" sz="1200" b="1" dirty="0">
              <a:latin typeface="+mn-ea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2232572"/>
            <a:ext cx="8096770" cy="43924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모서리가 둥근 직사각형 10"/>
          <p:cNvSpPr/>
          <p:nvPr/>
        </p:nvSpPr>
        <p:spPr>
          <a:xfrm>
            <a:off x="1619672" y="908720"/>
            <a:ext cx="7200800" cy="504056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latin typeface="+mn-ea"/>
              </a:rPr>
              <a:t> </a:t>
            </a:r>
            <a:r>
              <a:rPr lang="en-US" altLang="ko-KR" sz="1600" b="1" dirty="0" smtClean="0">
                <a:latin typeface="+mn-ea"/>
              </a:rPr>
              <a:t>FAQ, 1:1</a:t>
            </a:r>
            <a:r>
              <a:rPr lang="ko-KR" altLang="en-US" sz="1600" b="1" dirty="0" smtClean="0">
                <a:latin typeface="+mn-ea"/>
              </a:rPr>
              <a:t>상담</a:t>
            </a:r>
            <a:r>
              <a:rPr lang="en-US" altLang="ko-KR" sz="1600" b="1" dirty="0" smtClean="0">
                <a:latin typeface="+mn-ea"/>
              </a:rPr>
              <a:t>, </a:t>
            </a:r>
            <a:r>
              <a:rPr lang="ko-KR" altLang="en-US" sz="1600" b="1" dirty="0" smtClean="0">
                <a:latin typeface="+mn-ea"/>
              </a:rPr>
              <a:t>긴급지원</a:t>
            </a:r>
            <a:r>
              <a:rPr lang="en-US" altLang="ko-KR" sz="1600" b="1" dirty="0" smtClean="0">
                <a:latin typeface="+mn-ea"/>
              </a:rPr>
              <a:t>, </a:t>
            </a:r>
            <a:r>
              <a:rPr lang="ko-KR" altLang="en-US" sz="1600" b="1" dirty="0" smtClean="0">
                <a:latin typeface="+mn-ea"/>
              </a:rPr>
              <a:t>원격지원 등 다양한</a:t>
            </a:r>
            <a:r>
              <a:rPr lang="en-US" altLang="ko-KR" sz="1600" b="1" dirty="0" smtClean="0">
                <a:latin typeface="+mn-ea"/>
              </a:rPr>
              <a:t> </a:t>
            </a:r>
            <a:r>
              <a:rPr lang="ko-KR" altLang="en-US" sz="1600" b="1" dirty="0" smtClean="0">
                <a:latin typeface="+mn-ea"/>
              </a:rPr>
              <a:t>지원을 받으실 수 있습니다</a:t>
            </a:r>
            <a:r>
              <a:rPr lang="en-US" altLang="ko-KR" sz="1600" b="1" dirty="0" smtClean="0">
                <a:latin typeface="+mn-ea"/>
              </a:rPr>
              <a:t>.</a:t>
            </a:r>
            <a:endParaRPr lang="ko-KR" altLang="en-US" sz="1600" b="1" dirty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85720" y="165864"/>
            <a:ext cx="4166525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주요 메뉴</a:t>
            </a:r>
            <a:r>
              <a:rPr lang="en-US" altLang="ko-KR" sz="2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(</a:t>
            </a:r>
            <a:r>
              <a:rPr lang="ko-KR" altLang="en-US" sz="2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교육담당자 화면</a:t>
            </a:r>
            <a:r>
              <a:rPr lang="en-US" altLang="ko-KR" sz="2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)</a:t>
            </a:r>
            <a:endParaRPr lang="ko-KR" altLang="en-US" sz="2500" b="1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06096" y="1628800"/>
            <a:ext cx="6696744" cy="51125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모서리가 둥근 직사각형 3"/>
          <p:cNvSpPr/>
          <p:nvPr/>
        </p:nvSpPr>
        <p:spPr>
          <a:xfrm>
            <a:off x="1619672" y="908720"/>
            <a:ext cx="7200800" cy="504056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smtClean="0">
                <a:latin typeface="+mn-ea"/>
              </a:rPr>
              <a:t> </a:t>
            </a:r>
            <a:r>
              <a:rPr lang="ko-KR" altLang="en-US" sz="1600" b="1" dirty="0" smtClean="0">
                <a:latin typeface="+mn-ea"/>
              </a:rPr>
              <a:t>회원사별 관리자 아이디 부여 예정</a:t>
            </a:r>
            <a:r>
              <a:rPr lang="en-US" altLang="ko-KR" sz="1600" b="1" dirty="0" smtClean="0">
                <a:latin typeface="+mn-ea"/>
              </a:rPr>
              <a:t>, </a:t>
            </a:r>
            <a:r>
              <a:rPr lang="ko-KR" altLang="en-US" sz="1600" b="1" dirty="0" smtClean="0">
                <a:latin typeface="+mn-ea"/>
              </a:rPr>
              <a:t>모든 업무 처리 가능</a:t>
            </a:r>
            <a:endParaRPr lang="ko-KR" altLang="en-US" sz="1600" b="1" dirty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85720" y="165864"/>
            <a:ext cx="222048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교육과정 안내</a:t>
            </a:r>
            <a:endParaRPr lang="ko-KR" altLang="en-US" sz="2500" b="1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7" y="1412776"/>
            <a:ext cx="3688865" cy="23762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395536" y="908720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대부금융 종사자를 위한 업무 기초</a:t>
            </a:r>
            <a:endParaRPr lang="ko-KR" alt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95536" y="3861047"/>
            <a:ext cx="496855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1600" b="1" dirty="0" smtClean="0">
                <a:latin typeface="+mn-ea"/>
              </a:rPr>
              <a:t> 대상자 </a:t>
            </a:r>
            <a:r>
              <a:rPr lang="en-US" altLang="ko-KR" sz="1600" b="1" dirty="0" smtClean="0">
                <a:latin typeface="+mn-ea"/>
              </a:rPr>
              <a:t>: </a:t>
            </a:r>
            <a:r>
              <a:rPr lang="ko-KR" altLang="en-US" sz="1600" b="1" dirty="0" smtClean="0">
                <a:latin typeface="+mn-ea"/>
              </a:rPr>
              <a:t>신입사원</a:t>
            </a:r>
            <a:endParaRPr lang="en-US" altLang="ko-KR" sz="1600" b="1" dirty="0" smtClean="0">
              <a:latin typeface="+mn-ea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1600" b="1" dirty="0" smtClean="0">
                <a:latin typeface="+mn-ea"/>
              </a:rPr>
              <a:t> 교육비용 </a:t>
            </a:r>
            <a:r>
              <a:rPr lang="en-US" altLang="ko-KR" sz="1600" b="1" dirty="0" smtClean="0">
                <a:latin typeface="+mn-ea"/>
              </a:rPr>
              <a:t>: 50,000</a:t>
            </a:r>
            <a:r>
              <a:rPr lang="ko-KR" altLang="en-US" sz="1600" b="1" dirty="0" smtClean="0">
                <a:latin typeface="+mn-ea"/>
              </a:rPr>
              <a:t>원</a:t>
            </a:r>
            <a:r>
              <a:rPr lang="en-US" altLang="ko-KR" sz="1600" b="1" dirty="0" smtClean="0">
                <a:latin typeface="+mn-ea"/>
              </a:rPr>
              <a:t>(20</a:t>
            </a:r>
            <a:r>
              <a:rPr lang="ko-KR" altLang="en-US" sz="1600" b="1" dirty="0" smtClean="0">
                <a:latin typeface="+mn-ea"/>
              </a:rPr>
              <a:t>시간</a:t>
            </a:r>
            <a:r>
              <a:rPr lang="en-US" altLang="ko-KR" sz="1600" b="1" dirty="0" smtClean="0">
                <a:latin typeface="+mn-ea"/>
              </a:rPr>
              <a:t>)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1600" b="1" dirty="0" smtClean="0">
                <a:latin typeface="+mn-ea"/>
              </a:rPr>
              <a:t> 환급액 </a:t>
            </a:r>
            <a:r>
              <a:rPr lang="en-US" altLang="ko-KR" sz="1600" b="1" dirty="0" smtClean="0">
                <a:latin typeface="+mn-ea"/>
              </a:rPr>
              <a:t>: </a:t>
            </a:r>
            <a:r>
              <a:rPr lang="ko-KR" altLang="en-US" sz="1600" b="1" dirty="0" smtClean="0">
                <a:latin typeface="+mn-ea"/>
              </a:rPr>
              <a:t>대기업 </a:t>
            </a:r>
            <a:r>
              <a:rPr lang="en-US" altLang="ko-KR" sz="1600" b="1" dirty="0" smtClean="0">
                <a:latin typeface="+mn-ea"/>
              </a:rPr>
              <a:t>40,000</a:t>
            </a:r>
            <a:r>
              <a:rPr lang="ko-KR" altLang="en-US" sz="1600" b="1" dirty="0" smtClean="0">
                <a:latin typeface="+mn-ea"/>
              </a:rPr>
              <a:t>원</a:t>
            </a:r>
            <a:r>
              <a:rPr lang="en-US" altLang="ko-KR" sz="1600" b="1" dirty="0" smtClean="0">
                <a:latin typeface="+mn-ea"/>
              </a:rPr>
              <a:t>, </a:t>
            </a:r>
            <a:r>
              <a:rPr lang="ko-KR" altLang="en-US" sz="1600" b="1" dirty="0" smtClean="0">
                <a:latin typeface="+mn-ea"/>
              </a:rPr>
              <a:t>우선지원 </a:t>
            </a:r>
            <a:r>
              <a:rPr lang="en-US" altLang="ko-KR" sz="1600" b="1" dirty="0" smtClean="0">
                <a:latin typeface="+mn-ea"/>
              </a:rPr>
              <a:t>41,000</a:t>
            </a:r>
            <a:r>
              <a:rPr lang="ko-KR" altLang="en-US" sz="1600" b="1" dirty="0" smtClean="0">
                <a:latin typeface="+mn-ea"/>
              </a:rPr>
              <a:t>원</a:t>
            </a:r>
            <a:endParaRPr lang="en-US" altLang="ko-KR" sz="1600" b="1" dirty="0" smtClean="0">
              <a:latin typeface="+mn-ea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1600" b="1" dirty="0" smtClean="0">
                <a:latin typeface="+mn-ea"/>
              </a:rPr>
              <a:t> 학습목표</a:t>
            </a:r>
            <a:r>
              <a:rPr lang="en-US" altLang="ko-KR" sz="1600" b="1" dirty="0" smtClean="0">
                <a:latin typeface="+mn-ea"/>
              </a:rPr>
              <a:t/>
            </a:r>
            <a:br>
              <a:rPr lang="en-US" altLang="ko-KR" sz="1600" b="1" dirty="0" smtClean="0">
                <a:latin typeface="+mn-ea"/>
              </a:rPr>
            </a:br>
            <a:r>
              <a:rPr lang="en-US" altLang="ko-KR" sz="1600" b="1" dirty="0" smtClean="0">
                <a:latin typeface="+mn-ea"/>
              </a:rPr>
              <a:t>  - </a:t>
            </a:r>
            <a:r>
              <a:rPr lang="ko-KR" altLang="en-US" sz="1600" b="1" dirty="0" smtClean="0">
                <a:latin typeface="+mn-ea"/>
              </a:rPr>
              <a:t>대부금융업에 대한 이해</a:t>
            </a:r>
            <a:r>
              <a:rPr lang="en-US" altLang="ko-KR" sz="1600" b="1" dirty="0" smtClean="0">
                <a:latin typeface="+mn-ea"/>
              </a:rPr>
              <a:t/>
            </a:r>
            <a:br>
              <a:rPr lang="en-US" altLang="ko-KR" sz="1600" b="1" dirty="0" smtClean="0">
                <a:latin typeface="+mn-ea"/>
              </a:rPr>
            </a:br>
            <a:r>
              <a:rPr lang="en-US" altLang="ko-KR" sz="1600" b="1" dirty="0" smtClean="0">
                <a:latin typeface="+mn-ea"/>
              </a:rPr>
              <a:t>  - </a:t>
            </a:r>
            <a:r>
              <a:rPr lang="ko-KR" altLang="en-US" sz="1600" b="1" dirty="0" err="1" smtClean="0">
                <a:latin typeface="+mn-ea"/>
              </a:rPr>
              <a:t>대부업</a:t>
            </a:r>
            <a:r>
              <a:rPr lang="ko-KR" altLang="en-US" sz="1600" b="1" dirty="0" smtClean="0">
                <a:latin typeface="+mn-ea"/>
              </a:rPr>
              <a:t> 관련 법규 학습</a:t>
            </a:r>
            <a:r>
              <a:rPr lang="en-US" altLang="ko-KR" sz="1600" b="1" dirty="0" smtClean="0">
                <a:latin typeface="+mn-ea"/>
              </a:rPr>
              <a:t/>
            </a:r>
            <a:br>
              <a:rPr lang="en-US" altLang="ko-KR" sz="1600" b="1" dirty="0" smtClean="0">
                <a:latin typeface="+mn-ea"/>
              </a:rPr>
            </a:br>
            <a:r>
              <a:rPr lang="en-US" altLang="ko-KR" sz="1600" b="1" dirty="0" smtClean="0">
                <a:latin typeface="+mn-ea"/>
              </a:rPr>
              <a:t>  - </a:t>
            </a:r>
            <a:r>
              <a:rPr lang="ko-KR" altLang="en-US" sz="1600" b="1" dirty="0" smtClean="0">
                <a:latin typeface="+mn-ea"/>
              </a:rPr>
              <a:t>사례를 통한 기초 실무 조기 습득  </a:t>
            </a:r>
            <a:endParaRPr lang="ko-KR" altLang="en-US" sz="1600" b="1" dirty="0">
              <a:latin typeface="+mn-ea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5004048" y="1731384"/>
          <a:ext cx="3888432" cy="4073880"/>
        </p:xfrm>
        <a:graphic>
          <a:graphicData uri="http://schemas.openxmlformats.org/drawingml/2006/table">
            <a:tbl>
              <a:tblPr/>
              <a:tblGrid>
                <a:gridCol w="1008112"/>
                <a:gridCol w="2880320"/>
              </a:tblGrid>
              <a:tr h="14825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차시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차시명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148252"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1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차시</a:t>
                      </a: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b="1" i="0" u="none" strike="noStrike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대부업의</a:t>
                      </a:r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역사와 </a:t>
                      </a:r>
                      <a:r>
                        <a:rPr lang="ko-KR" altLang="en-US" sz="1100" b="1" i="0" u="none" strike="noStrike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대부업</a:t>
                      </a:r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등록</a:t>
                      </a: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52"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1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차시</a:t>
                      </a: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대부거래 </a:t>
                      </a:r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시 유의사항</a:t>
                      </a: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52"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1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차시</a:t>
                      </a: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이자율 </a:t>
                      </a:r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및 감독 </a:t>
                      </a:r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· </a:t>
                      </a:r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검사</a:t>
                      </a: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52"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1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차시</a:t>
                      </a: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채권의 </a:t>
                      </a:r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공정한 추심에 관한 법률</a:t>
                      </a: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52"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1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5</a:t>
                      </a:r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차시</a:t>
                      </a: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민원의 </a:t>
                      </a:r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이해와 예방</a:t>
                      </a: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52"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1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6</a:t>
                      </a:r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차시</a:t>
                      </a: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민원의 </a:t>
                      </a:r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처리와 감정관리</a:t>
                      </a: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52"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7</a:t>
                      </a:r>
                      <a:r>
                        <a:rPr lang="ko-KR" altLang="en-US" sz="1100" b="1" i="0" u="none" strike="noStrike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차시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회계기초</a:t>
                      </a:r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(1)</a:t>
                      </a: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52"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1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8</a:t>
                      </a:r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차시</a:t>
                      </a: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회계기초</a:t>
                      </a:r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(2)</a:t>
                      </a: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52"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1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9</a:t>
                      </a:r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차시</a:t>
                      </a: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b="1" i="0" u="none" strike="noStrike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대부업</a:t>
                      </a:r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세무</a:t>
                      </a: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52"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1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10</a:t>
                      </a:r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차시</a:t>
                      </a: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민사소송법률</a:t>
                      </a:r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(1)</a:t>
                      </a: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52"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1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11</a:t>
                      </a:r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차시</a:t>
                      </a: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민사소송법률</a:t>
                      </a:r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(2)</a:t>
                      </a: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52"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1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12</a:t>
                      </a:r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차시</a:t>
                      </a: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민사소송법률</a:t>
                      </a:r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(3)</a:t>
                      </a: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52"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1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13</a:t>
                      </a:r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차시</a:t>
                      </a: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민사소송법률</a:t>
                      </a:r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(4)</a:t>
                      </a: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52"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1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14</a:t>
                      </a:r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차시</a:t>
                      </a: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민사소송법률</a:t>
                      </a:r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(5)</a:t>
                      </a: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52"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1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15</a:t>
                      </a:r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차시</a:t>
                      </a: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개인정보보호법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52"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1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16</a:t>
                      </a:r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차시</a:t>
                      </a: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신용정보보호법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>
            <a:off x="5364088" y="1264985"/>
            <a:ext cx="1244251" cy="4140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1600" b="1" dirty="0" smtClean="0">
                <a:latin typeface="+mn-ea"/>
              </a:rPr>
              <a:t> 주요 내용</a:t>
            </a:r>
            <a:endParaRPr lang="en-US" altLang="ko-KR" sz="1600" b="1" dirty="0" smtClean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85720" y="165864"/>
            <a:ext cx="222048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교육과정 안내</a:t>
            </a:r>
            <a:endParaRPr lang="ko-KR" altLang="en-US" sz="2500" b="1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5536" y="1124745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알기 쉬운 채권 관리 실무</a:t>
            </a:r>
            <a:endParaRPr lang="ko-KR" altLang="en-US" b="1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556792"/>
            <a:ext cx="3770034" cy="2376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395536" y="4077072"/>
            <a:ext cx="49685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1600" b="1" dirty="0" smtClean="0">
                <a:latin typeface="+mn-ea"/>
              </a:rPr>
              <a:t> 대상자 </a:t>
            </a:r>
            <a:r>
              <a:rPr lang="en-US" altLang="ko-KR" sz="1600" b="1" dirty="0" smtClean="0">
                <a:latin typeface="+mn-ea"/>
              </a:rPr>
              <a:t>: </a:t>
            </a:r>
            <a:r>
              <a:rPr lang="ko-KR" altLang="en-US" sz="1600" b="1" dirty="0" smtClean="0">
                <a:latin typeface="+mn-ea"/>
              </a:rPr>
              <a:t>채권관리 관련 실무자</a:t>
            </a:r>
            <a:endParaRPr lang="en-US" altLang="ko-KR" sz="1600" b="1" dirty="0" smtClean="0">
              <a:latin typeface="+mn-ea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1600" b="1" dirty="0" smtClean="0">
                <a:latin typeface="+mn-ea"/>
              </a:rPr>
              <a:t> 교육비용 </a:t>
            </a:r>
            <a:r>
              <a:rPr lang="en-US" altLang="ko-KR" sz="1600" b="1" dirty="0" smtClean="0">
                <a:latin typeface="+mn-ea"/>
              </a:rPr>
              <a:t>: 50,000</a:t>
            </a:r>
            <a:r>
              <a:rPr lang="ko-KR" altLang="en-US" sz="1600" b="1" dirty="0" smtClean="0">
                <a:latin typeface="+mn-ea"/>
              </a:rPr>
              <a:t>원</a:t>
            </a:r>
            <a:r>
              <a:rPr lang="en-US" altLang="ko-KR" sz="1600" b="1" dirty="0" smtClean="0">
                <a:latin typeface="+mn-ea"/>
              </a:rPr>
              <a:t>(20</a:t>
            </a:r>
            <a:r>
              <a:rPr lang="ko-KR" altLang="en-US" sz="1600" b="1" dirty="0" smtClean="0">
                <a:latin typeface="+mn-ea"/>
              </a:rPr>
              <a:t>시간</a:t>
            </a:r>
            <a:r>
              <a:rPr lang="en-US" altLang="ko-KR" sz="1600" b="1" dirty="0" smtClean="0">
                <a:latin typeface="+mn-ea"/>
              </a:rPr>
              <a:t>)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1600" b="1" dirty="0" smtClean="0">
                <a:latin typeface="+mn-ea"/>
              </a:rPr>
              <a:t> 환급액 </a:t>
            </a:r>
            <a:r>
              <a:rPr lang="en-US" altLang="ko-KR" sz="1600" b="1" dirty="0" smtClean="0">
                <a:latin typeface="+mn-ea"/>
              </a:rPr>
              <a:t>: </a:t>
            </a:r>
            <a:r>
              <a:rPr lang="ko-KR" altLang="en-US" sz="1600" b="1" dirty="0" smtClean="0">
                <a:latin typeface="+mn-ea"/>
              </a:rPr>
              <a:t>대기업 </a:t>
            </a:r>
            <a:r>
              <a:rPr lang="en-US" altLang="ko-KR" sz="1600" b="1" dirty="0" smtClean="0">
                <a:latin typeface="+mn-ea"/>
              </a:rPr>
              <a:t>40,000</a:t>
            </a:r>
            <a:r>
              <a:rPr lang="ko-KR" altLang="en-US" sz="1600" b="1" dirty="0" smtClean="0">
                <a:latin typeface="+mn-ea"/>
              </a:rPr>
              <a:t>원</a:t>
            </a:r>
            <a:r>
              <a:rPr lang="en-US" altLang="ko-KR" sz="1600" b="1" dirty="0" smtClean="0">
                <a:latin typeface="+mn-ea"/>
              </a:rPr>
              <a:t>, </a:t>
            </a:r>
            <a:r>
              <a:rPr lang="ko-KR" altLang="en-US" sz="1600" b="1" dirty="0" smtClean="0">
                <a:latin typeface="+mn-ea"/>
              </a:rPr>
              <a:t>우선지원 </a:t>
            </a:r>
            <a:r>
              <a:rPr lang="en-US" altLang="ko-KR" sz="1600" b="1" dirty="0" smtClean="0">
                <a:latin typeface="+mn-ea"/>
              </a:rPr>
              <a:t>41,000</a:t>
            </a:r>
            <a:r>
              <a:rPr lang="ko-KR" altLang="en-US" sz="1600" b="1" dirty="0" smtClean="0">
                <a:latin typeface="+mn-ea"/>
              </a:rPr>
              <a:t>원</a:t>
            </a:r>
            <a:endParaRPr lang="en-US" altLang="ko-KR" sz="1600" b="1" dirty="0" smtClean="0">
              <a:latin typeface="+mn-ea"/>
            </a:endParaRPr>
          </a:p>
          <a:p>
            <a:pPr>
              <a:buFont typeface="Wingdings" pitchFamily="2" charset="2"/>
              <a:buChar char="§"/>
            </a:pPr>
            <a:r>
              <a:rPr lang="en-US" altLang="ko-KR" sz="1600" b="1" dirty="0" smtClean="0">
                <a:latin typeface="+mn-ea"/>
              </a:rPr>
              <a:t> </a:t>
            </a:r>
            <a:r>
              <a:rPr lang="ko-KR" altLang="en-US" sz="1600" b="1" dirty="0" smtClean="0">
                <a:latin typeface="+mn-ea"/>
              </a:rPr>
              <a:t>학습목표</a:t>
            </a:r>
            <a:r>
              <a:rPr lang="en-US" altLang="ko-KR" sz="1600" b="1" dirty="0" smtClean="0">
                <a:latin typeface="+mn-ea"/>
              </a:rPr>
              <a:t/>
            </a:r>
            <a:br>
              <a:rPr lang="en-US" altLang="ko-KR" sz="1600" b="1" dirty="0" smtClean="0">
                <a:latin typeface="+mn-ea"/>
              </a:rPr>
            </a:br>
            <a:r>
              <a:rPr lang="en-US" altLang="ko-KR" sz="1600" b="1" dirty="0" smtClean="0">
                <a:latin typeface="+mn-ea"/>
              </a:rPr>
              <a:t>  - </a:t>
            </a:r>
            <a:r>
              <a:rPr lang="ko-KR" altLang="en-US" sz="1600" b="1" dirty="0" smtClean="0">
                <a:latin typeface="+mn-ea"/>
              </a:rPr>
              <a:t>법률지식 습득 및 실무와 사례 학습</a:t>
            </a:r>
            <a:r>
              <a:rPr lang="en-US" altLang="ko-KR" sz="1600" b="1" dirty="0" smtClean="0">
                <a:latin typeface="+mn-ea"/>
              </a:rPr>
              <a:t/>
            </a:r>
            <a:br>
              <a:rPr lang="en-US" altLang="ko-KR" sz="1600" b="1" dirty="0" smtClean="0">
                <a:latin typeface="+mn-ea"/>
              </a:rPr>
            </a:br>
            <a:r>
              <a:rPr lang="en-US" altLang="ko-KR" sz="1600" b="1" dirty="0" smtClean="0">
                <a:latin typeface="+mn-ea"/>
              </a:rPr>
              <a:t>  - </a:t>
            </a:r>
            <a:r>
              <a:rPr lang="ko-KR" altLang="en-US" sz="1600" b="1" dirty="0" smtClean="0">
                <a:latin typeface="+mn-ea"/>
              </a:rPr>
              <a:t>전문가의 동영상 강의를 통해 채권회수능력 향상</a:t>
            </a:r>
          </a:p>
        </p:txBody>
      </p:sp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5364088" y="1731384"/>
          <a:ext cx="3528392" cy="4073880"/>
        </p:xfrm>
        <a:graphic>
          <a:graphicData uri="http://schemas.openxmlformats.org/drawingml/2006/table">
            <a:tbl>
              <a:tblPr/>
              <a:tblGrid>
                <a:gridCol w="784087"/>
                <a:gridCol w="2744305"/>
              </a:tblGrid>
              <a:tr h="14825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차시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차시명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148252"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1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차시</a:t>
                      </a: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계약일반</a:t>
                      </a:r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(1)</a:t>
                      </a: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52"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1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차시</a:t>
                      </a: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계약일반</a:t>
                      </a:r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(2)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52"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1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차시</a:t>
                      </a: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채권이해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52"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1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차시</a:t>
                      </a: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민법이해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52"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1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5</a:t>
                      </a:r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차시</a:t>
                      </a: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권리 </a:t>
                      </a:r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– </a:t>
                      </a:r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변동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52"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1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6</a:t>
                      </a:r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차시</a:t>
                      </a: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임의회수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52"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100" b="1" i="0" u="none" strike="noStrike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7</a:t>
                      </a:r>
                      <a:r>
                        <a:rPr lang="ko-KR" altLang="en-US" sz="1100" b="1" i="0" u="none" strike="noStrike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차시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채권 </a:t>
                      </a:r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– </a:t>
                      </a:r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효력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52"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1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8</a:t>
                      </a:r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차시</a:t>
                      </a: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담보물권 및 채권상담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52"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1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9</a:t>
                      </a:r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차시</a:t>
                      </a: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민사소송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52"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1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10</a:t>
                      </a:r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차시</a:t>
                      </a: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통상소송절차에 있어서의 주요개념</a:t>
                      </a:r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(1)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52"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1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11</a:t>
                      </a:r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차시</a:t>
                      </a: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통상소송절차에 있어서의 주요개념</a:t>
                      </a:r>
                      <a:r>
                        <a:rPr lang="en-US" altLang="ko-KR" sz="11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(2)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52"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1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12</a:t>
                      </a:r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차시</a:t>
                      </a: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대여금채권과 관련된 소송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52"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1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13</a:t>
                      </a:r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차시</a:t>
                      </a: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사해행위 취소소송의 절차와 쟁점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52"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1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14</a:t>
                      </a:r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차시</a:t>
                      </a: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100" b="1" i="0" u="none" strike="noStrike" dirty="0" err="1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양수금</a:t>
                      </a:r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청구소송과 수인의 채무자</a:t>
                      </a:r>
                      <a:endParaRPr lang="en-US" altLang="ko-KR" sz="11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52"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1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15</a:t>
                      </a:r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차시</a:t>
                      </a: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대여금 청구소송 소장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8252"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11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16</a:t>
                      </a:r>
                      <a:r>
                        <a:rPr lang="ko-KR" altLang="en-US" sz="1100" b="1" i="0" u="none" strike="noStrike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차시</a:t>
                      </a: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ko-KR" altLang="en-US" sz="1100" b="1" i="0" u="none" strike="noStrike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청구소송 소장 외 소송서류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직사각형 10"/>
          <p:cNvSpPr/>
          <p:nvPr/>
        </p:nvSpPr>
        <p:spPr>
          <a:xfrm>
            <a:off x="5364088" y="1264985"/>
            <a:ext cx="1244251" cy="4140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ko-KR" altLang="en-US" sz="1600" b="1" dirty="0" smtClean="0">
                <a:latin typeface="+mn-ea"/>
              </a:rPr>
              <a:t> 주요 내용</a:t>
            </a:r>
            <a:endParaRPr lang="en-US" altLang="ko-KR" sz="1600" b="1" dirty="0" smtClean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85720" y="165864"/>
            <a:ext cx="297389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교육 신청 프로세스</a:t>
            </a:r>
            <a:endParaRPr lang="ko-KR" altLang="en-US" sz="2500" b="1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179511" y="1685031"/>
          <a:ext cx="8784976" cy="404822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537372"/>
                <a:gridCol w="2036178"/>
                <a:gridCol w="5211426"/>
              </a:tblGrid>
              <a:tr h="45721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기  간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내  용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비  고</a:t>
                      </a:r>
                      <a:endParaRPr lang="ko-KR" altLang="en-US" sz="1400" dirty="0"/>
                    </a:p>
                  </a:txBody>
                  <a:tcPr anchor="ctr"/>
                </a:tc>
              </a:tr>
              <a:tr h="45721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 </a:t>
                      </a:r>
                      <a:r>
                        <a:rPr lang="en-US" altLang="ko-KR" sz="1400" dirty="0" smtClean="0"/>
                        <a:t>5</a:t>
                      </a:r>
                      <a:r>
                        <a:rPr lang="ko-KR" altLang="en-US" sz="1400" dirty="0" smtClean="0"/>
                        <a:t>월 </a:t>
                      </a:r>
                      <a:r>
                        <a:rPr lang="en-US" altLang="ko-KR" sz="1400" dirty="0" smtClean="0"/>
                        <a:t>16</a:t>
                      </a:r>
                      <a:r>
                        <a:rPr lang="ko-KR" altLang="en-US" sz="1400" dirty="0" smtClean="0"/>
                        <a:t>일</a:t>
                      </a:r>
                      <a:r>
                        <a:rPr lang="en-US" altLang="ko-KR" sz="1400" dirty="0" smtClean="0"/>
                        <a:t>~23</a:t>
                      </a:r>
                      <a:r>
                        <a:rPr lang="ko-KR" altLang="en-US" sz="1400" dirty="0" smtClean="0"/>
                        <a:t>일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수강신청기간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buFont typeface="Wingdings" pitchFamily="2" charset="2"/>
                        <a:buChar char="§"/>
                      </a:pPr>
                      <a:endParaRPr lang="ko-KR" altLang="en-US" sz="1400" dirty="0"/>
                    </a:p>
                  </a:txBody>
                  <a:tcPr anchor="ctr"/>
                </a:tc>
              </a:tr>
              <a:tr h="45721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5</a:t>
                      </a:r>
                      <a:r>
                        <a:rPr lang="ko-KR" altLang="en-US" sz="1400" dirty="0" smtClean="0"/>
                        <a:t>월 </a:t>
                      </a:r>
                      <a:r>
                        <a:rPr lang="en-US" altLang="ko-KR" sz="1400" dirty="0" smtClean="0"/>
                        <a:t>24</a:t>
                      </a:r>
                      <a:r>
                        <a:rPr lang="ko-KR" altLang="en-US" sz="1400" dirty="0" smtClean="0"/>
                        <a:t>일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수강신청명단 송부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ko-KR" altLang="en-US" sz="1400" dirty="0" smtClean="0"/>
                        <a:t> 엑셀양식 작성 후 </a:t>
                      </a:r>
                      <a:r>
                        <a:rPr lang="ko-KR" altLang="en-US" sz="1400" dirty="0" err="1" smtClean="0"/>
                        <a:t>이메일</a:t>
                      </a:r>
                      <a:r>
                        <a:rPr lang="en-US" altLang="ko-KR" sz="1400" dirty="0" smtClean="0"/>
                        <a:t>(passonehrd@naver.com)</a:t>
                      </a:r>
                      <a:r>
                        <a:rPr lang="ko-KR" altLang="en-US" sz="1400" dirty="0" smtClean="0"/>
                        <a:t> </a:t>
                      </a:r>
                      <a:r>
                        <a:rPr lang="ko-KR" altLang="en-US" sz="1400" dirty="0" smtClean="0"/>
                        <a:t>발송</a:t>
                      </a:r>
                    </a:p>
                  </a:txBody>
                  <a:tcPr anchor="ctr"/>
                </a:tc>
              </a:tr>
              <a:tr h="84774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5</a:t>
                      </a:r>
                      <a:r>
                        <a:rPr lang="ko-KR" altLang="en-US" sz="1400" dirty="0" smtClean="0"/>
                        <a:t>월 </a:t>
                      </a:r>
                      <a:r>
                        <a:rPr lang="en-US" altLang="ko-KR" sz="1400" dirty="0" smtClean="0"/>
                        <a:t>24</a:t>
                      </a:r>
                      <a:r>
                        <a:rPr lang="ko-KR" altLang="en-US" sz="1400" dirty="0" smtClean="0"/>
                        <a:t>일</a:t>
                      </a:r>
                      <a:r>
                        <a:rPr lang="en-US" altLang="ko-KR" sz="1400" dirty="0" smtClean="0"/>
                        <a:t>~25</a:t>
                      </a:r>
                      <a:r>
                        <a:rPr lang="ko-KR" altLang="en-US" sz="1400" dirty="0" smtClean="0"/>
                        <a:t>일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위탁훈련계약서 송부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buFont typeface="Wingdings" pitchFamily="2" charset="2"/>
                        <a:buChar char="§"/>
                      </a:pPr>
                      <a:r>
                        <a:rPr lang="ko-KR" altLang="en-US" sz="1400" dirty="0" smtClean="0"/>
                        <a:t> </a:t>
                      </a:r>
                      <a:r>
                        <a:rPr lang="ko-KR" altLang="en-US" sz="1400" dirty="0" err="1" smtClean="0"/>
                        <a:t>이메일로</a:t>
                      </a:r>
                      <a:r>
                        <a:rPr lang="ko-KR" altLang="en-US" sz="1400" dirty="0" smtClean="0"/>
                        <a:t> 계약서수령 후 팩스</a:t>
                      </a:r>
                      <a:r>
                        <a:rPr lang="en-US" altLang="ko-KR" sz="1400" dirty="0" smtClean="0"/>
                        <a:t>(02-6280-2028)</a:t>
                      </a:r>
                      <a:r>
                        <a:rPr lang="ko-KR" altLang="en-US" sz="1400" dirty="0" smtClean="0"/>
                        <a:t>발송</a:t>
                      </a:r>
                      <a:endParaRPr lang="en-US" altLang="ko-KR" sz="1400" dirty="0" smtClean="0"/>
                    </a:p>
                    <a:p>
                      <a:pPr algn="l" latinLnBrk="1">
                        <a:buFont typeface="Wingdings" pitchFamily="2" charset="2"/>
                        <a:buChar char="§"/>
                      </a:pPr>
                      <a:r>
                        <a:rPr lang="ko-KR" altLang="en-US" sz="1400" dirty="0" smtClean="0"/>
                        <a:t> 원본은 우편발송</a:t>
                      </a:r>
                      <a:r>
                        <a:rPr lang="en-US" altLang="ko-KR" sz="1400" dirty="0" smtClean="0"/>
                        <a:t/>
                      </a:r>
                      <a:br>
                        <a:rPr lang="en-US" altLang="ko-KR" sz="1400" dirty="0" smtClean="0"/>
                      </a:br>
                      <a:r>
                        <a:rPr lang="en-US" altLang="ko-KR" sz="1400" dirty="0" smtClean="0"/>
                        <a:t>  </a:t>
                      </a:r>
                      <a:r>
                        <a:rPr lang="ko-KR" altLang="en-US" sz="1400" dirty="0" smtClean="0"/>
                        <a:t> </a:t>
                      </a:r>
                      <a:r>
                        <a:rPr lang="en-US" altLang="ko-KR" sz="1400" dirty="0" smtClean="0"/>
                        <a:t>(</a:t>
                      </a:r>
                      <a:r>
                        <a:rPr lang="ko-KR" altLang="en-US" sz="1400" dirty="0" smtClean="0"/>
                        <a:t>주소 </a:t>
                      </a:r>
                      <a:r>
                        <a:rPr lang="en-US" altLang="ko-KR" sz="1400" dirty="0" smtClean="0"/>
                        <a:t>: </a:t>
                      </a:r>
                      <a:r>
                        <a:rPr lang="ko-KR" altLang="en-US" sz="1400" dirty="0" smtClean="0"/>
                        <a:t>서울 동작구 노량진동 </a:t>
                      </a:r>
                      <a:r>
                        <a:rPr lang="en-US" altLang="ko-KR" sz="1400" dirty="0" smtClean="0"/>
                        <a:t>71-2 </a:t>
                      </a:r>
                      <a:r>
                        <a:rPr lang="ko-KR" altLang="en-US" sz="1400" dirty="0" smtClean="0"/>
                        <a:t>이데아빌딩 </a:t>
                      </a:r>
                      <a:r>
                        <a:rPr lang="en-US" altLang="ko-KR" sz="1400" dirty="0" smtClean="0"/>
                        <a:t>11</a:t>
                      </a:r>
                      <a:r>
                        <a:rPr lang="ko-KR" altLang="en-US" sz="1400" dirty="0" smtClean="0"/>
                        <a:t>층 조은실</a:t>
                      </a:r>
                      <a:r>
                        <a:rPr lang="en-US" altLang="ko-KR" sz="1400" dirty="0" smtClean="0"/>
                        <a:t>)</a:t>
                      </a:r>
                      <a:endParaRPr lang="ko-KR" altLang="en-US" sz="1400" dirty="0"/>
                    </a:p>
                  </a:txBody>
                  <a:tcPr anchor="ctr"/>
                </a:tc>
              </a:tr>
              <a:tr h="45721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6</a:t>
                      </a:r>
                      <a:r>
                        <a:rPr lang="ko-KR" altLang="en-US" sz="1400" dirty="0" smtClean="0"/>
                        <a:t>월 </a:t>
                      </a:r>
                      <a:r>
                        <a:rPr lang="en-US" altLang="ko-KR" sz="1400" dirty="0" smtClean="0"/>
                        <a:t>1</a:t>
                      </a:r>
                      <a:r>
                        <a:rPr lang="ko-KR" altLang="en-US" sz="1400" dirty="0" smtClean="0"/>
                        <a:t>일</a:t>
                      </a:r>
                      <a:r>
                        <a:rPr lang="en-US" altLang="ko-KR" sz="1400" dirty="0" smtClean="0"/>
                        <a:t>~31</a:t>
                      </a:r>
                      <a:r>
                        <a:rPr lang="ko-KR" altLang="en-US" sz="1400" dirty="0" smtClean="0"/>
                        <a:t>일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사이버 학습 진행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buFont typeface="Wingdings" pitchFamily="2" charset="2"/>
                        <a:buChar char="§"/>
                      </a:pPr>
                      <a:r>
                        <a:rPr lang="en-US" altLang="ko-KR" sz="1400" dirty="0" smtClean="0"/>
                        <a:t> </a:t>
                      </a:r>
                      <a:r>
                        <a:rPr lang="ko-KR" altLang="en-US" sz="1400" dirty="0" smtClean="0"/>
                        <a:t>개별 학습관리 진행 </a:t>
                      </a:r>
                      <a:r>
                        <a:rPr lang="en-US" altLang="ko-KR" sz="1400" dirty="0" smtClean="0"/>
                        <a:t>(14-Touch</a:t>
                      </a:r>
                      <a:r>
                        <a:rPr lang="ko-KR" altLang="en-US" sz="1400" dirty="0" smtClean="0"/>
                        <a:t> </a:t>
                      </a:r>
                      <a:r>
                        <a:rPr lang="en-US" altLang="ko-KR" sz="1400" dirty="0" smtClean="0"/>
                        <a:t>Program</a:t>
                      </a:r>
                      <a:r>
                        <a:rPr lang="en-US" altLang="ko-KR" sz="1400" b="1" dirty="0" smtClean="0">
                          <a:solidFill>
                            <a:srgbClr val="FF0000"/>
                          </a:solidFill>
                        </a:rPr>
                        <a:t>*</a:t>
                      </a:r>
                      <a:r>
                        <a:rPr lang="en-US" altLang="ko-KR" sz="1400" dirty="0" smtClean="0"/>
                        <a:t>)</a:t>
                      </a:r>
                      <a:endParaRPr lang="ko-KR" altLang="en-US" sz="1400" dirty="0"/>
                    </a:p>
                  </a:txBody>
                  <a:tcPr anchor="ctr"/>
                </a:tc>
              </a:tr>
              <a:tr h="45721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6</a:t>
                      </a:r>
                      <a:r>
                        <a:rPr lang="ko-KR" altLang="en-US" sz="1400" dirty="0" smtClean="0"/>
                        <a:t>월 </a:t>
                      </a:r>
                      <a:r>
                        <a:rPr lang="en-US" altLang="ko-KR" sz="1400" dirty="0" smtClean="0"/>
                        <a:t>10</a:t>
                      </a:r>
                      <a:r>
                        <a:rPr lang="ko-KR" altLang="en-US" sz="1400" dirty="0" smtClean="0"/>
                        <a:t>일</a:t>
                      </a:r>
                      <a:r>
                        <a:rPr lang="en-US" altLang="ko-KR" sz="1400" dirty="0" smtClean="0"/>
                        <a:t>~15</a:t>
                      </a:r>
                      <a:r>
                        <a:rPr lang="ko-KR" altLang="en-US" sz="1400" dirty="0" smtClean="0"/>
                        <a:t>일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교육비 청구계산서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buFont typeface="Wingdings" pitchFamily="2" charset="2"/>
                        <a:buChar char="§"/>
                      </a:pPr>
                      <a:r>
                        <a:rPr lang="en-US" altLang="ko-KR" sz="1400" dirty="0" smtClean="0"/>
                        <a:t> </a:t>
                      </a:r>
                      <a:r>
                        <a:rPr lang="ko-KR" altLang="en-US" sz="1400" dirty="0" smtClean="0"/>
                        <a:t>각 </a:t>
                      </a:r>
                      <a:r>
                        <a:rPr lang="ko-KR" altLang="en-US" sz="1400" dirty="0" err="1" smtClean="0"/>
                        <a:t>회원사</a:t>
                      </a:r>
                      <a:r>
                        <a:rPr lang="ko-KR" altLang="en-US" sz="1400" dirty="0" smtClean="0"/>
                        <a:t> 담당자 전자계산서로 송부</a:t>
                      </a:r>
                      <a:r>
                        <a:rPr lang="en-US" altLang="ko-KR" sz="1400" dirty="0" smtClean="0"/>
                        <a:t> </a:t>
                      </a:r>
                      <a:endParaRPr lang="ko-KR" altLang="en-US" sz="1400" dirty="0"/>
                    </a:p>
                  </a:txBody>
                  <a:tcPr anchor="ctr"/>
                </a:tc>
              </a:tr>
              <a:tr h="45721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7</a:t>
                      </a:r>
                      <a:r>
                        <a:rPr lang="ko-KR" altLang="en-US" sz="1400" dirty="0" smtClean="0"/>
                        <a:t>월 </a:t>
                      </a:r>
                      <a:r>
                        <a:rPr lang="en-US" altLang="ko-KR" sz="1400" dirty="0" smtClean="0"/>
                        <a:t>15</a:t>
                      </a:r>
                      <a:r>
                        <a:rPr lang="ko-KR" altLang="en-US" sz="1400" dirty="0" smtClean="0"/>
                        <a:t>일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교육결과보고서 송부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buFont typeface="Wingdings" pitchFamily="2" charset="2"/>
                        <a:buChar char="§"/>
                      </a:pPr>
                      <a:r>
                        <a:rPr lang="en-US" altLang="ko-KR" sz="1400" dirty="0" smtClean="0"/>
                        <a:t> </a:t>
                      </a:r>
                      <a:r>
                        <a:rPr lang="ko-KR" altLang="en-US" sz="1400" dirty="0" smtClean="0"/>
                        <a:t>개인별 교육결과보고서 </a:t>
                      </a:r>
                      <a:r>
                        <a:rPr lang="ko-KR" altLang="en-US" sz="1400" dirty="0" err="1" smtClean="0"/>
                        <a:t>이메일로</a:t>
                      </a:r>
                      <a:r>
                        <a:rPr lang="ko-KR" altLang="en-US" sz="1400" dirty="0" smtClean="0"/>
                        <a:t> 송부</a:t>
                      </a:r>
                      <a:endParaRPr lang="ko-KR" altLang="en-US" sz="1400" dirty="0"/>
                    </a:p>
                  </a:txBody>
                  <a:tcPr anchor="ctr"/>
                </a:tc>
              </a:tr>
              <a:tr h="45721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7</a:t>
                      </a:r>
                      <a:r>
                        <a:rPr lang="ko-KR" altLang="en-US" sz="1400" dirty="0" smtClean="0"/>
                        <a:t>월 </a:t>
                      </a:r>
                      <a:r>
                        <a:rPr lang="en-US" altLang="ko-KR" sz="1400" dirty="0" smtClean="0"/>
                        <a:t>15</a:t>
                      </a:r>
                      <a:r>
                        <a:rPr lang="ko-KR" altLang="en-US" sz="1400" dirty="0" smtClean="0"/>
                        <a:t>일</a:t>
                      </a:r>
                      <a:r>
                        <a:rPr lang="en-US" altLang="ko-KR" sz="1400" dirty="0" smtClean="0"/>
                        <a:t>~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고용보험환급서류 출력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buFont typeface="Wingdings" pitchFamily="2" charset="2"/>
                        <a:buChar char="§"/>
                      </a:pPr>
                      <a:r>
                        <a:rPr lang="en-US" altLang="ko-KR" sz="1400" dirty="0" smtClean="0"/>
                        <a:t> </a:t>
                      </a:r>
                      <a:r>
                        <a:rPr lang="ko-KR" altLang="en-US" sz="1400" dirty="0" smtClean="0"/>
                        <a:t>계산서</a:t>
                      </a:r>
                      <a:r>
                        <a:rPr lang="en-US" altLang="ko-KR" sz="1400" dirty="0" smtClean="0"/>
                        <a:t>, </a:t>
                      </a:r>
                      <a:r>
                        <a:rPr lang="ko-KR" altLang="en-US" sz="1400" dirty="0" smtClean="0"/>
                        <a:t>수료증</a:t>
                      </a:r>
                      <a:r>
                        <a:rPr lang="en-US" altLang="ko-KR" sz="1400" dirty="0" smtClean="0"/>
                        <a:t>, </a:t>
                      </a:r>
                      <a:r>
                        <a:rPr lang="ko-KR" altLang="en-US" sz="1400" dirty="0" smtClean="0"/>
                        <a:t>계약서 등 첨부 관할노동관서에 환급신청</a:t>
                      </a:r>
                      <a:endParaRPr lang="ko-KR" altLang="en-US" sz="14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23528" y="1124744"/>
            <a:ext cx="727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6</a:t>
            </a:r>
            <a:r>
              <a:rPr lang="ko-KR" altLang="en-US" dirty="0" smtClean="0"/>
              <a:t>월 </a:t>
            </a:r>
            <a:r>
              <a:rPr lang="en-US" altLang="ko-KR" dirty="0" smtClean="0"/>
              <a:t>1</a:t>
            </a:r>
            <a:r>
              <a:rPr lang="ko-KR" altLang="en-US" dirty="0" smtClean="0"/>
              <a:t>일 개강</a:t>
            </a:r>
            <a:r>
              <a:rPr lang="en-US" altLang="ko-KR" dirty="0" smtClean="0"/>
              <a:t>(</a:t>
            </a:r>
            <a:r>
              <a:rPr lang="ko-KR" altLang="en-US" dirty="0" smtClean="0"/>
              <a:t>특별 일정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85720" y="165864"/>
            <a:ext cx="297389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교육 신청 프로세스</a:t>
            </a:r>
            <a:endParaRPr lang="ko-KR" altLang="en-US" sz="2500" b="1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/>
        </p:nvGraphicFramePr>
        <p:xfrm>
          <a:off x="179511" y="1685031"/>
          <a:ext cx="8784976" cy="404822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537372"/>
                <a:gridCol w="2036178"/>
                <a:gridCol w="5211426"/>
              </a:tblGrid>
              <a:tr h="45721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기  간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내  용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비  고</a:t>
                      </a:r>
                      <a:endParaRPr lang="ko-KR" altLang="en-US" sz="1400" dirty="0"/>
                    </a:p>
                  </a:txBody>
                  <a:tcPr anchor="ctr"/>
                </a:tc>
              </a:tr>
              <a:tr h="45721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 </a:t>
                      </a:r>
                      <a:r>
                        <a:rPr lang="en-US" altLang="ko-KR" sz="1400" dirty="0" smtClean="0"/>
                        <a:t>6</a:t>
                      </a:r>
                      <a:r>
                        <a:rPr lang="ko-KR" altLang="en-US" sz="1400" dirty="0" smtClean="0"/>
                        <a:t>월 </a:t>
                      </a:r>
                      <a:r>
                        <a:rPr lang="en-US" altLang="ko-KR" sz="1400" dirty="0" smtClean="0"/>
                        <a:t>1</a:t>
                      </a:r>
                      <a:r>
                        <a:rPr lang="ko-KR" altLang="en-US" sz="1400" dirty="0" smtClean="0"/>
                        <a:t>일</a:t>
                      </a:r>
                      <a:r>
                        <a:rPr lang="en-US" altLang="ko-KR" sz="1400" dirty="0" smtClean="0"/>
                        <a:t>~20</a:t>
                      </a:r>
                      <a:r>
                        <a:rPr lang="ko-KR" altLang="en-US" sz="1400" dirty="0" smtClean="0"/>
                        <a:t>일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수강신청기간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buFont typeface="Wingdings" pitchFamily="2" charset="2"/>
                        <a:buChar char="§"/>
                      </a:pPr>
                      <a:endParaRPr lang="ko-KR" altLang="en-US" sz="1400" dirty="0"/>
                    </a:p>
                  </a:txBody>
                  <a:tcPr anchor="ctr"/>
                </a:tc>
              </a:tr>
              <a:tr h="45721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6</a:t>
                      </a:r>
                      <a:r>
                        <a:rPr lang="ko-KR" altLang="en-US" sz="1400" dirty="0" smtClean="0"/>
                        <a:t>월 </a:t>
                      </a:r>
                      <a:r>
                        <a:rPr lang="en-US" altLang="ko-KR" sz="1400" dirty="0" smtClean="0"/>
                        <a:t>21</a:t>
                      </a:r>
                      <a:r>
                        <a:rPr lang="ko-KR" altLang="en-US" sz="1400" dirty="0" smtClean="0"/>
                        <a:t>일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수강신청명단 송부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ko-KR" altLang="en-US" sz="1400" dirty="0" smtClean="0"/>
                        <a:t> 엑셀양식 작성 후 </a:t>
                      </a:r>
                      <a:r>
                        <a:rPr lang="ko-KR" altLang="en-US" sz="1400" dirty="0" err="1" smtClean="0"/>
                        <a:t>이메일</a:t>
                      </a:r>
                      <a:r>
                        <a:rPr lang="en-US" altLang="ko-KR" sz="1400" dirty="0" smtClean="0"/>
                        <a:t>(passonehrd@naver.com)</a:t>
                      </a:r>
                      <a:r>
                        <a:rPr lang="ko-KR" altLang="en-US" sz="1400" dirty="0" smtClean="0"/>
                        <a:t> </a:t>
                      </a:r>
                      <a:r>
                        <a:rPr lang="ko-KR" altLang="en-US" sz="1400" dirty="0" smtClean="0"/>
                        <a:t>발송</a:t>
                      </a:r>
                    </a:p>
                  </a:txBody>
                  <a:tcPr anchor="ctr"/>
                </a:tc>
              </a:tr>
              <a:tr h="84774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6</a:t>
                      </a:r>
                      <a:r>
                        <a:rPr lang="ko-KR" altLang="en-US" sz="1400" dirty="0" smtClean="0"/>
                        <a:t>월 </a:t>
                      </a:r>
                      <a:r>
                        <a:rPr lang="en-US" altLang="ko-KR" sz="1400" dirty="0" smtClean="0"/>
                        <a:t>21</a:t>
                      </a:r>
                      <a:r>
                        <a:rPr lang="ko-KR" altLang="en-US" sz="1400" dirty="0" smtClean="0"/>
                        <a:t>일</a:t>
                      </a:r>
                      <a:r>
                        <a:rPr lang="en-US" altLang="ko-KR" sz="1400" dirty="0" smtClean="0"/>
                        <a:t>~25</a:t>
                      </a:r>
                      <a:r>
                        <a:rPr lang="ko-KR" altLang="en-US" sz="1400" dirty="0" smtClean="0"/>
                        <a:t>일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위탁훈련계약서 송부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buFont typeface="Wingdings" pitchFamily="2" charset="2"/>
                        <a:buChar char="§"/>
                      </a:pPr>
                      <a:r>
                        <a:rPr lang="ko-KR" altLang="en-US" sz="1400" dirty="0" smtClean="0"/>
                        <a:t> </a:t>
                      </a:r>
                      <a:r>
                        <a:rPr lang="ko-KR" altLang="en-US" sz="1400" dirty="0" err="1" smtClean="0"/>
                        <a:t>이메일로</a:t>
                      </a:r>
                      <a:r>
                        <a:rPr lang="ko-KR" altLang="en-US" sz="1400" dirty="0" smtClean="0"/>
                        <a:t> 계약서수령 후 팩스</a:t>
                      </a:r>
                      <a:r>
                        <a:rPr lang="en-US" altLang="ko-KR" sz="1400" dirty="0" smtClean="0"/>
                        <a:t>(02-6280-2028)</a:t>
                      </a:r>
                      <a:r>
                        <a:rPr lang="ko-KR" altLang="en-US" sz="1400" dirty="0" smtClean="0"/>
                        <a:t>발송</a:t>
                      </a:r>
                      <a:endParaRPr lang="en-US" altLang="ko-KR" sz="1400" dirty="0" smtClean="0"/>
                    </a:p>
                    <a:p>
                      <a:pPr algn="l" latinLnBrk="1">
                        <a:buFont typeface="Wingdings" pitchFamily="2" charset="2"/>
                        <a:buChar char="§"/>
                      </a:pPr>
                      <a:r>
                        <a:rPr lang="ko-KR" altLang="en-US" sz="1400" dirty="0" smtClean="0"/>
                        <a:t> 원본은 우편발송</a:t>
                      </a:r>
                      <a:r>
                        <a:rPr lang="en-US" altLang="ko-KR" sz="1400" dirty="0" smtClean="0"/>
                        <a:t/>
                      </a:r>
                      <a:br>
                        <a:rPr lang="en-US" altLang="ko-KR" sz="1400" dirty="0" smtClean="0"/>
                      </a:br>
                      <a:r>
                        <a:rPr lang="en-US" altLang="ko-KR" sz="1400" dirty="0" smtClean="0"/>
                        <a:t>  </a:t>
                      </a:r>
                      <a:r>
                        <a:rPr lang="ko-KR" altLang="en-US" sz="1400" dirty="0" smtClean="0"/>
                        <a:t> </a:t>
                      </a:r>
                      <a:r>
                        <a:rPr lang="en-US" altLang="ko-KR" sz="1400" dirty="0" smtClean="0"/>
                        <a:t>(</a:t>
                      </a:r>
                      <a:r>
                        <a:rPr lang="ko-KR" altLang="en-US" sz="1400" dirty="0" smtClean="0"/>
                        <a:t>주소 </a:t>
                      </a:r>
                      <a:r>
                        <a:rPr lang="en-US" altLang="ko-KR" sz="1400" dirty="0" smtClean="0"/>
                        <a:t>: </a:t>
                      </a:r>
                      <a:r>
                        <a:rPr lang="ko-KR" altLang="en-US" sz="1400" dirty="0" smtClean="0"/>
                        <a:t>서울 동작구 노량진동 </a:t>
                      </a:r>
                      <a:r>
                        <a:rPr lang="en-US" altLang="ko-KR" sz="1400" dirty="0" smtClean="0"/>
                        <a:t>71-2 </a:t>
                      </a:r>
                      <a:r>
                        <a:rPr lang="ko-KR" altLang="en-US" sz="1400" dirty="0" smtClean="0"/>
                        <a:t>이데아빌딩 </a:t>
                      </a:r>
                      <a:r>
                        <a:rPr lang="en-US" altLang="ko-KR" sz="1400" dirty="0" smtClean="0"/>
                        <a:t>11</a:t>
                      </a:r>
                      <a:r>
                        <a:rPr lang="ko-KR" altLang="en-US" sz="1400" dirty="0" smtClean="0"/>
                        <a:t>층 조은실</a:t>
                      </a:r>
                      <a:r>
                        <a:rPr lang="en-US" altLang="ko-KR" sz="1400" dirty="0" smtClean="0"/>
                        <a:t>)</a:t>
                      </a:r>
                      <a:endParaRPr lang="ko-KR" altLang="en-US" sz="1400" dirty="0"/>
                    </a:p>
                  </a:txBody>
                  <a:tcPr anchor="ctr"/>
                </a:tc>
              </a:tr>
              <a:tr h="45721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7</a:t>
                      </a:r>
                      <a:r>
                        <a:rPr lang="ko-KR" altLang="en-US" sz="1400" dirty="0" smtClean="0"/>
                        <a:t>월 </a:t>
                      </a:r>
                      <a:r>
                        <a:rPr lang="en-US" altLang="ko-KR" sz="1400" dirty="0" smtClean="0"/>
                        <a:t>1</a:t>
                      </a:r>
                      <a:r>
                        <a:rPr lang="ko-KR" altLang="en-US" sz="1400" dirty="0" smtClean="0"/>
                        <a:t>일</a:t>
                      </a:r>
                      <a:r>
                        <a:rPr lang="en-US" altLang="ko-KR" sz="1400" dirty="0" smtClean="0"/>
                        <a:t>~31</a:t>
                      </a:r>
                      <a:r>
                        <a:rPr lang="ko-KR" altLang="en-US" sz="1400" dirty="0" smtClean="0"/>
                        <a:t>일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사이버 학습 진행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buFont typeface="Wingdings" pitchFamily="2" charset="2"/>
                        <a:buChar char="§"/>
                      </a:pPr>
                      <a:r>
                        <a:rPr lang="en-US" altLang="ko-KR" sz="1400" dirty="0" smtClean="0"/>
                        <a:t> </a:t>
                      </a:r>
                      <a:r>
                        <a:rPr lang="ko-KR" altLang="en-US" sz="1400" dirty="0" smtClean="0"/>
                        <a:t>개별 학습관리 진행 </a:t>
                      </a:r>
                      <a:r>
                        <a:rPr lang="en-US" altLang="ko-KR" sz="1400" dirty="0" smtClean="0"/>
                        <a:t>(14-Touch</a:t>
                      </a:r>
                      <a:r>
                        <a:rPr lang="ko-KR" altLang="en-US" sz="1400" dirty="0" smtClean="0"/>
                        <a:t> </a:t>
                      </a:r>
                      <a:r>
                        <a:rPr lang="en-US" altLang="ko-KR" sz="1400" dirty="0" smtClean="0"/>
                        <a:t>Program)</a:t>
                      </a:r>
                      <a:endParaRPr lang="ko-KR" altLang="en-US" sz="1400" dirty="0"/>
                    </a:p>
                  </a:txBody>
                  <a:tcPr anchor="ctr"/>
                </a:tc>
              </a:tr>
              <a:tr h="45721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7</a:t>
                      </a:r>
                      <a:r>
                        <a:rPr lang="ko-KR" altLang="en-US" sz="1400" dirty="0" smtClean="0"/>
                        <a:t>월 </a:t>
                      </a:r>
                      <a:r>
                        <a:rPr lang="en-US" altLang="ko-KR" sz="1400" dirty="0" smtClean="0"/>
                        <a:t>10</a:t>
                      </a:r>
                      <a:r>
                        <a:rPr lang="ko-KR" altLang="en-US" sz="1400" dirty="0" smtClean="0"/>
                        <a:t>일</a:t>
                      </a:r>
                      <a:r>
                        <a:rPr lang="en-US" altLang="ko-KR" sz="1400" dirty="0" smtClean="0"/>
                        <a:t>~15</a:t>
                      </a:r>
                      <a:r>
                        <a:rPr lang="ko-KR" altLang="en-US" sz="1400" dirty="0" smtClean="0"/>
                        <a:t>일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교육비 청구계산서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buFont typeface="Wingdings" pitchFamily="2" charset="2"/>
                        <a:buChar char="§"/>
                      </a:pPr>
                      <a:r>
                        <a:rPr lang="en-US" altLang="ko-KR" sz="1400" dirty="0" smtClean="0"/>
                        <a:t> </a:t>
                      </a:r>
                      <a:r>
                        <a:rPr lang="ko-KR" altLang="en-US" sz="1400" dirty="0" smtClean="0"/>
                        <a:t>각 </a:t>
                      </a:r>
                      <a:r>
                        <a:rPr lang="ko-KR" altLang="en-US" sz="1400" dirty="0" err="1" smtClean="0"/>
                        <a:t>회원사</a:t>
                      </a:r>
                      <a:r>
                        <a:rPr lang="ko-KR" altLang="en-US" sz="1400" dirty="0" smtClean="0"/>
                        <a:t> 담당자 전자계산서로 송부</a:t>
                      </a:r>
                      <a:r>
                        <a:rPr lang="en-US" altLang="ko-KR" sz="1400" dirty="0" smtClean="0"/>
                        <a:t> </a:t>
                      </a:r>
                      <a:endParaRPr lang="ko-KR" altLang="en-US" sz="1400" dirty="0"/>
                    </a:p>
                  </a:txBody>
                  <a:tcPr anchor="ctr"/>
                </a:tc>
              </a:tr>
              <a:tr h="45721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8</a:t>
                      </a:r>
                      <a:r>
                        <a:rPr lang="ko-KR" altLang="en-US" sz="1400" dirty="0" smtClean="0"/>
                        <a:t>월 </a:t>
                      </a:r>
                      <a:r>
                        <a:rPr lang="en-US" altLang="ko-KR" sz="1400" dirty="0" smtClean="0"/>
                        <a:t>15</a:t>
                      </a:r>
                      <a:r>
                        <a:rPr lang="ko-KR" altLang="en-US" sz="1400" dirty="0" smtClean="0"/>
                        <a:t>일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교육결과보고서 송부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buFont typeface="Wingdings" pitchFamily="2" charset="2"/>
                        <a:buChar char="§"/>
                      </a:pPr>
                      <a:r>
                        <a:rPr lang="en-US" altLang="ko-KR" sz="1400" dirty="0" smtClean="0"/>
                        <a:t> </a:t>
                      </a:r>
                      <a:r>
                        <a:rPr lang="ko-KR" altLang="en-US" sz="1400" dirty="0" smtClean="0"/>
                        <a:t>개인별 교육결과보고서 </a:t>
                      </a:r>
                      <a:r>
                        <a:rPr lang="ko-KR" altLang="en-US" sz="1400" dirty="0" err="1" smtClean="0"/>
                        <a:t>이메일로</a:t>
                      </a:r>
                      <a:r>
                        <a:rPr lang="ko-KR" altLang="en-US" sz="1400" dirty="0" smtClean="0"/>
                        <a:t> 송부</a:t>
                      </a:r>
                      <a:endParaRPr lang="ko-KR" altLang="en-US" sz="1400" dirty="0"/>
                    </a:p>
                  </a:txBody>
                  <a:tcPr anchor="ctr"/>
                </a:tc>
              </a:tr>
              <a:tr h="45721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8</a:t>
                      </a:r>
                      <a:r>
                        <a:rPr lang="ko-KR" altLang="en-US" sz="1400" dirty="0" smtClean="0"/>
                        <a:t>월 </a:t>
                      </a:r>
                      <a:r>
                        <a:rPr lang="en-US" altLang="ko-KR" sz="1400" dirty="0" smtClean="0"/>
                        <a:t>15</a:t>
                      </a:r>
                      <a:r>
                        <a:rPr lang="ko-KR" altLang="en-US" sz="1400" dirty="0" smtClean="0"/>
                        <a:t>일</a:t>
                      </a:r>
                      <a:r>
                        <a:rPr lang="en-US" altLang="ko-KR" sz="1400" dirty="0" smtClean="0"/>
                        <a:t>~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고용보험환급서류 출력</a:t>
                      </a:r>
                      <a:endParaRPr lang="ko-KR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>
                        <a:buFont typeface="Wingdings" pitchFamily="2" charset="2"/>
                        <a:buChar char="§"/>
                      </a:pPr>
                      <a:r>
                        <a:rPr lang="en-US" altLang="ko-KR" sz="1400" dirty="0" smtClean="0"/>
                        <a:t> </a:t>
                      </a:r>
                      <a:r>
                        <a:rPr lang="ko-KR" altLang="en-US" sz="1400" dirty="0" smtClean="0"/>
                        <a:t>계산서</a:t>
                      </a:r>
                      <a:r>
                        <a:rPr lang="en-US" altLang="ko-KR" sz="1400" dirty="0" smtClean="0"/>
                        <a:t>, </a:t>
                      </a:r>
                      <a:r>
                        <a:rPr lang="ko-KR" altLang="en-US" sz="1400" dirty="0" smtClean="0"/>
                        <a:t>수료증</a:t>
                      </a:r>
                      <a:r>
                        <a:rPr lang="en-US" altLang="ko-KR" sz="1400" dirty="0" smtClean="0"/>
                        <a:t>, </a:t>
                      </a:r>
                      <a:r>
                        <a:rPr lang="ko-KR" altLang="en-US" sz="1400" dirty="0" smtClean="0"/>
                        <a:t>계약서 등 첨부 관할노동관서에 환급신청</a:t>
                      </a:r>
                      <a:endParaRPr lang="ko-KR" altLang="en-US" sz="14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23528" y="1124744"/>
            <a:ext cx="727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7</a:t>
            </a:r>
            <a:r>
              <a:rPr lang="ko-KR" altLang="en-US" dirty="0" smtClean="0"/>
              <a:t>월 </a:t>
            </a:r>
            <a:r>
              <a:rPr lang="en-US" altLang="ko-KR" dirty="0" smtClean="0"/>
              <a:t>1</a:t>
            </a:r>
            <a:r>
              <a:rPr lang="ko-KR" altLang="en-US" dirty="0" smtClean="0"/>
              <a:t>일 개강부터</a:t>
            </a:r>
            <a:r>
              <a:rPr lang="en-US" altLang="ko-KR" dirty="0" smtClean="0"/>
              <a:t>(</a:t>
            </a:r>
            <a:r>
              <a:rPr lang="ko-KR" altLang="en-US" dirty="0" smtClean="0"/>
              <a:t>정규 일정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모서리가 둥근 직사각형 87"/>
          <p:cNvSpPr/>
          <p:nvPr/>
        </p:nvSpPr>
        <p:spPr>
          <a:xfrm>
            <a:off x="251520" y="1196752"/>
            <a:ext cx="8712968" cy="5328592"/>
          </a:xfrm>
          <a:prstGeom prst="roundRect">
            <a:avLst>
              <a:gd name="adj" fmla="val 7654"/>
            </a:avLst>
          </a:prstGeom>
          <a:solidFill>
            <a:schemeClr val="bg1">
              <a:lumMod val="9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285720" y="165864"/>
            <a:ext cx="297389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학습 독려 프로그램</a:t>
            </a:r>
            <a:endParaRPr lang="ko-KR" altLang="en-US" sz="2500" b="1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528" y="1043444"/>
            <a:ext cx="727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14-Touch Program</a:t>
            </a:r>
            <a:endParaRPr lang="ko-KR" altLang="en-US" b="1" dirty="0"/>
          </a:p>
        </p:txBody>
      </p:sp>
      <p:sp>
        <p:nvSpPr>
          <p:cNvPr id="6" name="AutoShape 4"/>
          <p:cNvSpPr>
            <a:spLocks noChangeArrowheads="1"/>
          </p:cNvSpPr>
          <p:nvPr/>
        </p:nvSpPr>
        <p:spPr bwMode="auto">
          <a:xfrm>
            <a:off x="4152900" y="1556792"/>
            <a:ext cx="4641850" cy="1363786"/>
          </a:xfrm>
          <a:prstGeom prst="roundRect">
            <a:avLst>
              <a:gd name="adj" fmla="val 7449"/>
            </a:avLst>
          </a:prstGeom>
          <a:solidFill>
            <a:srgbClr val="FFFFFF"/>
          </a:solidFill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 dirty="0">
              <a:solidFill>
                <a:sysClr val="windowText" lastClr="000000"/>
              </a:solidFill>
              <a:latin typeface="+mn-ea"/>
            </a:endParaRPr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>
            <a:off x="530225" y="4003253"/>
            <a:ext cx="74422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>
              <a:solidFill>
                <a:sysClr val="windowText" lastClr="000000"/>
              </a:solidFill>
              <a:latin typeface="+mn-ea"/>
            </a:endParaRPr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>
            <a:off x="530225" y="2850728"/>
            <a:ext cx="0" cy="11525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>
              <a:solidFill>
                <a:sysClr val="windowText" lastClr="000000"/>
              </a:solidFill>
              <a:latin typeface="+mn-ea"/>
            </a:endParaRPr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 flipV="1">
            <a:off x="2657475" y="4003253"/>
            <a:ext cx="0" cy="6921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>
              <a:solidFill>
                <a:sysClr val="windowText" lastClr="000000"/>
              </a:solidFill>
              <a:latin typeface="+mn-ea"/>
            </a:endParaRPr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 flipV="1">
            <a:off x="6200775" y="4003253"/>
            <a:ext cx="0" cy="6921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>
              <a:solidFill>
                <a:sysClr val="windowText" lastClr="000000"/>
              </a:solidFill>
              <a:latin typeface="+mn-ea"/>
            </a:endParaRPr>
          </a:p>
        </p:txBody>
      </p:sp>
      <p:sp>
        <p:nvSpPr>
          <p:cNvPr id="13" name="AutoShape 13"/>
          <p:cNvSpPr>
            <a:spLocks/>
          </p:cNvSpPr>
          <p:nvPr/>
        </p:nvSpPr>
        <p:spPr bwMode="auto">
          <a:xfrm>
            <a:off x="643020" y="1675058"/>
            <a:ext cx="1459402" cy="743175"/>
          </a:xfrm>
          <a:prstGeom prst="borderCallout3">
            <a:avLst>
              <a:gd name="adj1" fmla="val 14782"/>
              <a:gd name="adj2" fmla="val -5139"/>
              <a:gd name="adj3" fmla="val 14782"/>
              <a:gd name="adj4" fmla="val -18199"/>
              <a:gd name="adj5" fmla="val 108417"/>
              <a:gd name="adj6" fmla="val -18199"/>
              <a:gd name="adj7" fmla="val 129773"/>
              <a:gd name="adj8" fmla="val -5032"/>
            </a:avLst>
          </a:prstGeom>
          <a:solidFill>
            <a:srgbClr val="FFFFFF"/>
          </a:solidFill>
          <a:ln w="25400">
            <a:solidFill>
              <a:srgbClr val="C0C0C0"/>
            </a:solidFill>
            <a:miter lim="800000"/>
            <a:headEnd/>
            <a:tailEnd/>
          </a:ln>
        </p:spPr>
        <p:txBody>
          <a:bodyPr/>
          <a:lstStyle/>
          <a:p>
            <a:pPr latinLnBrk="0"/>
            <a:r>
              <a:rPr kumimoji="0" lang="ko-KR" altLang="ko-KR" sz="1000">
                <a:solidFill>
                  <a:srgbClr val="000000"/>
                </a:solidFill>
                <a:latin typeface="+mn-ea"/>
              </a:rPr>
              <a:t>사이버강의를 진행하는</a:t>
            </a:r>
            <a:r>
              <a:rPr kumimoji="0" lang="ko-KR" altLang="en-US" sz="1000">
                <a:solidFill>
                  <a:srgbClr val="000000"/>
                </a:solidFill>
                <a:latin typeface="+mn-ea"/>
              </a:rPr>
              <a:t> 웅진패스원 입니다</a:t>
            </a:r>
            <a:r>
              <a:rPr kumimoji="0" lang="ko-KR" altLang="ko-KR" sz="1000">
                <a:solidFill>
                  <a:srgbClr val="000000"/>
                </a:solidFill>
                <a:latin typeface="+mn-ea"/>
              </a:rPr>
              <a:t>. </a:t>
            </a:r>
            <a:r>
              <a:rPr kumimoji="0" lang="en-US" altLang="ko-KR" sz="1000">
                <a:solidFill>
                  <a:srgbClr val="000000"/>
                </a:solidFill>
                <a:latin typeface="+mn-ea"/>
              </a:rPr>
              <a:t>X</a:t>
            </a:r>
            <a:r>
              <a:rPr kumimoji="0" lang="ko-KR" altLang="ko-KR" sz="1000">
                <a:solidFill>
                  <a:srgbClr val="000000"/>
                </a:solidFill>
                <a:latin typeface="+mn-ea"/>
              </a:rPr>
              <a:t>월의 교육이 내일 시작됩니다</a:t>
            </a:r>
            <a:endParaRPr kumimoji="0" lang="ko-KR" altLang="en-US" sz="100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14" name="AutoShape 14"/>
          <p:cNvSpPr>
            <a:spLocks/>
          </p:cNvSpPr>
          <p:nvPr/>
        </p:nvSpPr>
        <p:spPr bwMode="auto">
          <a:xfrm>
            <a:off x="2344614" y="1700808"/>
            <a:ext cx="1435965" cy="730967"/>
          </a:xfrm>
          <a:prstGeom prst="borderCallout3">
            <a:avLst>
              <a:gd name="adj1" fmla="val 15032"/>
              <a:gd name="adj2" fmla="val 105222"/>
              <a:gd name="adj3" fmla="val 15032"/>
              <a:gd name="adj4" fmla="val 111208"/>
              <a:gd name="adj5" fmla="val 110023"/>
              <a:gd name="adj6" fmla="val 111208"/>
              <a:gd name="adj7" fmla="val 181330"/>
              <a:gd name="adj8" fmla="val -11920"/>
            </a:avLst>
          </a:prstGeom>
          <a:solidFill>
            <a:srgbClr val="FFFFFF"/>
          </a:solidFill>
          <a:ln w="25400">
            <a:solidFill>
              <a:srgbClr val="C0C0C0"/>
            </a:solidFill>
            <a:miter lim="800000"/>
            <a:headEnd/>
            <a:tailEnd/>
          </a:ln>
        </p:spPr>
        <p:txBody>
          <a:bodyPr/>
          <a:lstStyle/>
          <a:p>
            <a:pPr latinLnBrk="0"/>
            <a:r>
              <a:rPr kumimoji="0" lang="ko-KR" altLang="ko-KR" sz="1000">
                <a:solidFill>
                  <a:srgbClr val="000000"/>
                </a:solidFill>
                <a:latin typeface="+mn-ea"/>
              </a:rPr>
              <a:t>사이버강의가 </a:t>
            </a:r>
            <a:r>
              <a:rPr kumimoji="0" lang="en-US" altLang="ko-KR" sz="1000">
                <a:solidFill>
                  <a:srgbClr val="000000"/>
                </a:solidFill>
                <a:latin typeface="+mn-ea"/>
              </a:rPr>
              <a:t>X</a:t>
            </a:r>
            <a:r>
              <a:rPr kumimoji="0" lang="ko-KR" altLang="ko-KR" sz="1000">
                <a:solidFill>
                  <a:srgbClr val="000000"/>
                </a:solidFill>
                <a:latin typeface="+mn-ea"/>
              </a:rPr>
              <a:t>월 </a:t>
            </a:r>
            <a:r>
              <a:rPr kumimoji="0" lang="en-US" altLang="ko-KR" sz="1000">
                <a:solidFill>
                  <a:srgbClr val="000000"/>
                </a:solidFill>
                <a:latin typeface="+mn-ea"/>
              </a:rPr>
              <a:t>X</a:t>
            </a:r>
            <a:r>
              <a:rPr kumimoji="0" lang="ko-KR" altLang="ko-KR" sz="1000">
                <a:solidFill>
                  <a:srgbClr val="000000"/>
                </a:solidFill>
                <a:latin typeface="+mn-ea"/>
              </a:rPr>
              <a:t>일 개강하였으니 학습을 시작해 주시기 바랍니다.-</a:t>
            </a:r>
            <a:r>
              <a:rPr kumimoji="0" lang="ko-KR" altLang="en-US" sz="1000">
                <a:solidFill>
                  <a:srgbClr val="000000"/>
                </a:solidFill>
                <a:latin typeface="+mn-ea"/>
              </a:rPr>
              <a:t>웅진패스원</a:t>
            </a:r>
            <a:endParaRPr kumimoji="0" lang="ko-KR" altLang="ko-KR" sz="100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16" name="AutoShape 16"/>
          <p:cNvSpPr>
            <a:spLocks/>
          </p:cNvSpPr>
          <p:nvPr/>
        </p:nvSpPr>
        <p:spPr bwMode="auto">
          <a:xfrm>
            <a:off x="2975876" y="5335998"/>
            <a:ext cx="1509403" cy="1045330"/>
          </a:xfrm>
          <a:prstGeom prst="borderCallout3">
            <a:avLst>
              <a:gd name="adj1" fmla="val 10509"/>
              <a:gd name="adj2" fmla="val 104968"/>
              <a:gd name="adj3" fmla="val 10509"/>
              <a:gd name="adj4" fmla="val 112218"/>
              <a:gd name="adj5" fmla="val -10657"/>
              <a:gd name="adj6" fmla="val 112218"/>
              <a:gd name="adj7" fmla="val -51824"/>
              <a:gd name="adj8" fmla="val 30847"/>
            </a:avLst>
          </a:prstGeom>
          <a:solidFill>
            <a:srgbClr val="FFFFFF"/>
          </a:solidFill>
          <a:ln w="25400">
            <a:solidFill>
              <a:srgbClr val="C0C0C0"/>
            </a:solidFill>
            <a:miter lim="800000"/>
            <a:headEnd/>
            <a:tailEnd/>
          </a:ln>
        </p:spPr>
        <p:txBody>
          <a:bodyPr/>
          <a:lstStyle/>
          <a:p>
            <a:pPr latinLnBrk="0"/>
            <a:r>
              <a:rPr kumimoji="0" lang="ko-KR" altLang="ko-KR" sz="1000">
                <a:latin typeface="+mn-ea"/>
              </a:rPr>
              <a:t>사이버강의가 시작된</a:t>
            </a:r>
            <a:r>
              <a:rPr kumimoji="0" lang="ko-KR" altLang="en-US" sz="1000">
                <a:latin typeface="+mn-ea"/>
              </a:rPr>
              <a:t> </a:t>
            </a:r>
            <a:r>
              <a:rPr kumimoji="0" lang="ko-KR" altLang="ko-KR" sz="1000">
                <a:latin typeface="+mn-ea"/>
              </a:rPr>
              <a:t>지 15일차 입니다.학습상황 점검하고 학습진행바랍니다</a:t>
            </a:r>
            <a:r>
              <a:rPr kumimoji="0" lang="en-US" altLang="ko-KR" sz="1000">
                <a:latin typeface="+mn-ea"/>
              </a:rPr>
              <a:t>-</a:t>
            </a:r>
            <a:r>
              <a:rPr kumimoji="0" lang="ko-KR" altLang="en-US" sz="1000">
                <a:latin typeface="+mn-ea"/>
              </a:rPr>
              <a:t>웅진패스원</a:t>
            </a:r>
            <a:endParaRPr kumimoji="0" lang="ko-KR" altLang="ko-KR" sz="1000">
              <a:latin typeface="+mn-ea"/>
            </a:endParaRPr>
          </a:p>
        </p:txBody>
      </p:sp>
      <p:sp>
        <p:nvSpPr>
          <p:cNvPr id="17" name="AutoShape 17"/>
          <p:cNvSpPr>
            <a:spLocks/>
          </p:cNvSpPr>
          <p:nvPr/>
        </p:nvSpPr>
        <p:spPr bwMode="auto">
          <a:xfrm>
            <a:off x="4782160" y="5343629"/>
            <a:ext cx="1509403" cy="1031595"/>
          </a:xfrm>
          <a:prstGeom prst="borderCallout3">
            <a:avLst>
              <a:gd name="adj1" fmla="val 10653"/>
              <a:gd name="adj2" fmla="val 104968"/>
              <a:gd name="adj3" fmla="val 10653"/>
              <a:gd name="adj4" fmla="val 113667"/>
              <a:gd name="adj5" fmla="val -11241"/>
              <a:gd name="adj6" fmla="val 113667"/>
              <a:gd name="adj7" fmla="val -51625"/>
              <a:gd name="adj8" fmla="val 29398"/>
            </a:avLst>
          </a:prstGeom>
          <a:solidFill>
            <a:srgbClr val="FFFFFF"/>
          </a:solidFill>
          <a:ln w="25400">
            <a:solidFill>
              <a:srgbClr val="C0C0C0"/>
            </a:solidFill>
            <a:miter lim="800000"/>
            <a:headEnd/>
            <a:tailEnd/>
          </a:ln>
        </p:spPr>
        <p:txBody>
          <a:bodyPr/>
          <a:lstStyle/>
          <a:p>
            <a:pPr latinLnBrk="0"/>
            <a:r>
              <a:rPr kumimoji="0" lang="ko-KR" altLang="ko-KR" sz="1000">
                <a:solidFill>
                  <a:srgbClr val="000000"/>
                </a:solidFill>
                <a:latin typeface="+mn-ea"/>
              </a:rPr>
              <a:t>사이버강의 종강5일전입니다.남은학습 서둘러 진행해주시기 바랍니다.</a:t>
            </a:r>
            <a:r>
              <a:rPr kumimoji="0" lang="en-US" altLang="ko-KR" sz="1000">
                <a:solidFill>
                  <a:srgbClr val="000000"/>
                </a:solidFill>
                <a:latin typeface="+mn-ea"/>
              </a:rPr>
              <a:t>-</a:t>
            </a:r>
            <a:r>
              <a:rPr kumimoji="0" lang="ko-KR" altLang="en-US" sz="1000">
                <a:solidFill>
                  <a:srgbClr val="000000"/>
                </a:solidFill>
                <a:latin typeface="+mn-ea"/>
              </a:rPr>
              <a:t>웅진패스원</a:t>
            </a:r>
            <a:endParaRPr kumimoji="0" lang="ko-KR" altLang="ko-KR" sz="100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18" name="Line 18"/>
          <p:cNvSpPr>
            <a:spLocks noChangeShapeType="1"/>
          </p:cNvSpPr>
          <p:nvPr/>
        </p:nvSpPr>
        <p:spPr bwMode="auto">
          <a:xfrm flipV="1">
            <a:off x="7972425" y="4003253"/>
            <a:ext cx="0" cy="6921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>
              <a:solidFill>
                <a:sysClr val="windowText" lastClr="000000"/>
              </a:solidFill>
              <a:latin typeface="+mn-ea"/>
            </a:endParaRPr>
          </a:p>
        </p:txBody>
      </p:sp>
      <p:grpSp>
        <p:nvGrpSpPr>
          <p:cNvPr id="19" name="Group 34"/>
          <p:cNvGrpSpPr>
            <a:grpSpLocks/>
          </p:cNvGrpSpPr>
          <p:nvPr/>
        </p:nvGrpSpPr>
        <p:grpSpPr bwMode="auto">
          <a:xfrm>
            <a:off x="885212" y="3265179"/>
            <a:ext cx="7087633" cy="738598"/>
            <a:chOff x="522" y="1631"/>
            <a:chExt cx="4536" cy="695"/>
          </a:xfrm>
        </p:grpSpPr>
        <p:sp>
          <p:nvSpPr>
            <p:cNvPr id="83" name="Line 7"/>
            <p:cNvSpPr>
              <a:spLocks noChangeShapeType="1"/>
            </p:cNvSpPr>
            <p:nvPr/>
          </p:nvSpPr>
          <p:spPr bwMode="auto">
            <a:xfrm>
              <a:off x="522" y="1644"/>
              <a:ext cx="0" cy="6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  <a:latin typeface="+mn-ea"/>
              </a:endParaRPr>
            </a:p>
          </p:txBody>
        </p:sp>
        <p:sp>
          <p:nvSpPr>
            <p:cNvPr id="84" name="Line 10"/>
            <p:cNvSpPr>
              <a:spLocks noChangeShapeType="1"/>
            </p:cNvSpPr>
            <p:nvPr/>
          </p:nvSpPr>
          <p:spPr bwMode="auto">
            <a:xfrm>
              <a:off x="1656" y="1631"/>
              <a:ext cx="0" cy="68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  <a:latin typeface="+mn-ea"/>
              </a:endParaRPr>
            </a:p>
          </p:txBody>
        </p:sp>
        <p:sp>
          <p:nvSpPr>
            <p:cNvPr id="85" name="Line 11"/>
            <p:cNvSpPr>
              <a:spLocks noChangeShapeType="1"/>
            </p:cNvSpPr>
            <p:nvPr/>
          </p:nvSpPr>
          <p:spPr bwMode="auto">
            <a:xfrm>
              <a:off x="2790" y="1631"/>
              <a:ext cx="0" cy="68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  <a:latin typeface="+mn-ea"/>
              </a:endParaRPr>
            </a:p>
          </p:txBody>
        </p:sp>
        <p:sp>
          <p:nvSpPr>
            <p:cNvPr id="86" name="Line 12"/>
            <p:cNvSpPr>
              <a:spLocks noChangeShapeType="1"/>
            </p:cNvSpPr>
            <p:nvPr/>
          </p:nvSpPr>
          <p:spPr bwMode="auto">
            <a:xfrm>
              <a:off x="3924" y="1631"/>
              <a:ext cx="0" cy="68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  <a:latin typeface="+mn-ea"/>
              </a:endParaRPr>
            </a:p>
          </p:txBody>
        </p:sp>
        <p:sp>
          <p:nvSpPr>
            <p:cNvPr id="87" name="Line 20"/>
            <p:cNvSpPr>
              <a:spLocks noChangeShapeType="1"/>
            </p:cNvSpPr>
            <p:nvPr/>
          </p:nvSpPr>
          <p:spPr bwMode="auto">
            <a:xfrm>
              <a:off x="5058" y="1631"/>
              <a:ext cx="0" cy="68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>
                <a:solidFill>
                  <a:sysClr val="windowText" lastClr="000000"/>
                </a:solidFill>
                <a:latin typeface="+mn-ea"/>
              </a:endParaRPr>
            </a:p>
          </p:txBody>
        </p:sp>
      </p:grpSp>
      <p:sp>
        <p:nvSpPr>
          <p:cNvPr id="20" name="AutoShape 21"/>
          <p:cNvSpPr>
            <a:spLocks noChangeArrowheads="1"/>
          </p:cNvSpPr>
          <p:nvPr/>
        </p:nvSpPr>
        <p:spPr bwMode="auto">
          <a:xfrm>
            <a:off x="6588444" y="4235733"/>
            <a:ext cx="2304731" cy="34640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/>
          <a:p>
            <a:pPr algn="ctr" latinLnBrk="0"/>
            <a:r>
              <a:rPr kumimoji="0" lang="ko-KR" altLang="en-US" sz="1000" b="1" dirty="0">
                <a:latin typeface="+mn-ea"/>
              </a:rPr>
              <a:t>단</a:t>
            </a:r>
            <a:r>
              <a:rPr kumimoji="0" lang="en-US" altLang="ko-KR" sz="1000" b="1" dirty="0">
                <a:latin typeface="+mn-ea"/>
              </a:rPr>
              <a:t>, </a:t>
            </a:r>
            <a:r>
              <a:rPr kumimoji="0" lang="ko-KR" altLang="en-US" sz="1000" b="1" dirty="0">
                <a:latin typeface="+mn-ea"/>
              </a:rPr>
              <a:t>진도</a:t>
            </a:r>
            <a:r>
              <a:rPr kumimoji="0" lang="en-US" altLang="ko-KR" sz="1000" b="1" dirty="0">
                <a:latin typeface="+mn-ea"/>
              </a:rPr>
              <a:t>80% </a:t>
            </a:r>
            <a:r>
              <a:rPr kumimoji="0" lang="ko-KR" altLang="en-US" sz="1000" b="1" dirty="0">
                <a:latin typeface="+mn-ea"/>
              </a:rPr>
              <a:t>완료학습자에 한함</a:t>
            </a:r>
          </a:p>
        </p:txBody>
      </p:sp>
      <p:sp>
        <p:nvSpPr>
          <p:cNvPr id="21" name="Text Box 29"/>
          <p:cNvSpPr txBox="1">
            <a:spLocks noChangeArrowheads="1"/>
          </p:cNvSpPr>
          <p:nvPr/>
        </p:nvSpPr>
        <p:spPr bwMode="auto">
          <a:xfrm>
            <a:off x="4214962" y="1700808"/>
            <a:ext cx="460551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atinLnBrk="0">
              <a:spcBef>
                <a:spcPct val="50000"/>
              </a:spcBef>
            </a:pPr>
            <a:r>
              <a:rPr kumimoji="0" lang="en-US" altLang="ko-KR" sz="1200" b="1" dirty="0" smtClean="0">
                <a:latin typeface="+mn-ea"/>
              </a:rPr>
              <a:t>SMS  </a:t>
            </a:r>
            <a:r>
              <a:rPr kumimoji="0" lang="en-US" altLang="ko-KR" sz="1200" b="1" dirty="0">
                <a:latin typeface="+mn-ea"/>
              </a:rPr>
              <a:t>6</a:t>
            </a:r>
            <a:r>
              <a:rPr kumimoji="0" lang="ko-KR" altLang="en-US" sz="1200" b="1" dirty="0">
                <a:latin typeface="+mn-ea"/>
              </a:rPr>
              <a:t>회 </a:t>
            </a:r>
            <a:r>
              <a:rPr kumimoji="0" lang="en-US" altLang="ko-KR" sz="1200" b="1" dirty="0">
                <a:latin typeface="+mn-ea"/>
              </a:rPr>
              <a:t>(</a:t>
            </a:r>
            <a:r>
              <a:rPr kumimoji="0" lang="ko-KR" altLang="en-US" sz="1200" b="1" dirty="0">
                <a:latin typeface="+mn-ea"/>
              </a:rPr>
              <a:t>개강 </a:t>
            </a:r>
            <a:r>
              <a:rPr kumimoji="0" lang="en-US" altLang="ko-KR" sz="1200" b="1" dirty="0">
                <a:latin typeface="+mn-ea"/>
              </a:rPr>
              <a:t>1</a:t>
            </a:r>
            <a:r>
              <a:rPr kumimoji="0" lang="ko-KR" altLang="en-US" sz="1200" b="1" dirty="0">
                <a:latin typeface="+mn-ea"/>
              </a:rPr>
              <a:t>일전</a:t>
            </a:r>
            <a:r>
              <a:rPr kumimoji="0" lang="en-US" altLang="ko-KR" sz="1200" b="1" dirty="0">
                <a:latin typeface="+mn-ea"/>
              </a:rPr>
              <a:t>, </a:t>
            </a:r>
            <a:r>
              <a:rPr kumimoji="0" lang="ko-KR" altLang="en-US" sz="1200" b="1" dirty="0">
                <a:latin typeface="+mn-ea"/>
              </a:rPr>
              <a:t>개강일</a:t>
            </a:r>
            <a:r>
              <a:rPr kumimoji="0" lang="en-US" altLang="ko-KR" sz="1200" b="1" dirty="0">
                <a:latin typeface="+mn-ea"/>
              </a:rPr>
              <a:t>, 6</a:t>
            </a:r>
            <a:r>
              <a:rPr kumimoji="0" lang="ko-KR" altLang="en-US" sz="1200" b="1" dirty="0">
                <a:latin typeface="+mn-ea"/>
              </a:rPr>
              <a:t>일</a:t>
            </a:r>
            <a:r>
              <a:rPr kumimoji="0" lang="en-US" altLang="ko-KR" sz="1200" b="1" dirty="0">
                <a:latin typeface="+mn-ea"/>
              </a:rPr>
              <a:t>, 15</a:t>
            </a:r>
            <a:r>
              <a:rPr kumimoji="0" lang="ko-KR" altLang="en-US" sz="1200" b="1" dirty="0">
                <a:latin typeface="+mn-ea"/>
              </a:rPr>
              <a:t>일</a:t>
            </a:r>
            <a:r>
              <a:rPr kumimoji="0" lang="en-US" altLang="ko-KR" sz="1200" b="1" dirty="0">
                <a:latin typeface="+mn-ea"/>
              </a:rPr>
              <a:t>, </a:t>
            </a:r>
            <a:r>
              <a:rPr kumimoji="0" lang="ko-KR" altLang="en-US" sz="1200" b="1" dirty="0">
                <a:latin typeface="+mn-ea"/>
              </a:rPr>
              <a:t>종강 </a:t>
            </a:r>
            <a:r>
              <a:rPr kumimoji="0" lang="en-US" altLang="ko-KR" sz="1200" b="1" dirty="0">
                <a:latin typeface="+mn-ea"/>
              </a:rPr>
              <a:t>5</a:t>
            </a:r>
            <a:r>
              <a:rPr kumimoji="0" lang="ko-KR" altLang="en-US" sz="1200" b="1" dirty="0">
                <a:latin typeface="+mn-ea"/>
              </a:rPr>
              <a:t>일 전</a:t>
            </a:r>
            <a:r>
              <a:rPr kumimoji="0" lang="en-US" altLang="ko-KR" sz="1200" b="1" dirty="0">
                <a:latin typeface="+mn-ea"/>
              </a:rPr>
              <a:t>, </a:t>
            </a:r>
            <a:r>
              <a:rPr kumimoji="0" lang="ko-KR" altLang="en-US" sz="1200" b="1" dirty="0">
                <a:latin typeface="+mn-ea"/>
              </a:rPr>
              <a:t>종강일</a:t>
            </a:r>
            <a:r>
              <a:rPr kumimoji="0" lang="en-US" altLang="ko-KR" sz="1200" b="1" dirty="0">
                <a:latin typeface="+mn-ea"/>
              </a:rPr>
              <a:t>)</a:t>
            </a:r>
          </a:p>
          <a:p>
            <a:pPr latinLnBrk="0">
              <a:spcBef>
                <a:spcPct val="50000"/>
              </a:spcBef>
            </a:pPr>
            <a:r>
              <a:rPr kumimoji="0" lang="en-US" altLang="ko-KR" sz="1200" b="1" dirty="0">
                <a:latin typeface="+mn-ea"/>
              </a:rPr>
              <a:t>e-Mail  4</a:t>
            </a:r>
            <a:r>
              <a:rPr kumimoji="0" lang="ko-KR" altLang="en-US" sz="1200" b="1" dirty="0">
                <a:latin typeface="+mn-ea"/>
              </a:rPr>
              <a:t>회 </a:t>
            </a:r>
            <a:r>
              <a:rPr kumimoji="0" lang="en-US" altLang="ko-KR" sz="1200" b="1" dirty="0">
                <a:latin typeface="+mn-ea"/>
              </a:rPr>
              <a:t>(</a:t>
            </a:r>
            <a:r>
              <a:rPr kumimoji="0" lang="ko-KR" altLang="en-US" sz="1200" b="1" dirty="0">
                <a:latin typeface="+mn-ea"/>
              </a:rPr>
              <a:t>개강일</a:t>
            </a:r>
            <a:r>
              <a:rPr kumimoji="0" lang="en-US" altLang="ko-KR" sz="1200" b="1" dirty="0">
                <a:latin typeface="+mn-ea"/>
              </a:rPr>
              <a:t>, 6</a:t>
            </a:r>
            <a:r>
              <a:rPr kumimoji="0" lang="ko-KR" altLang="en-US" sz="1200" b="1" dirty="0">
                <a:latin typeface="+mn-ea"/>
              </a:rPr>
              <a:t>일</a:t>
            </a:r>
            <a:r>
              <a:rPr kumimoji="0" lang="en-US" altLang="ko-KR" sz="1200" b="1" dirty="0">
                <a:latin typeface="+mn-ea"/>
              </a:rPr>
              <a:t>, 15</a:t>
            </a:r>
            <a:r>
              <a:rPr kumimoji="0" lang="ko-KR" altLang="en-US" sz="1200" b="1" dirty="0">
                <a:latin typeface="+mn-ea"/>
              </a:rPr>
              <a:t>일</a:t>
            </a:r>
            <a:r>
              <a:rPr kumimoji="0" lang="en-US" altLang="ko-KR" sz="1200" b="1" dirty="0">
                <a:latin typeface="+mn-ea"/>
              </a:rPr>
              <a:t>, </a:t>
            </a:r>
            <a:r>
              <a:rPr kumimoji="0" lang="ko-KR" altLang="en-US" sz="1200" b="1" dirty="0">
                <a:latin typeface="+mn-ea"/>
              </a:rPr>
              <a:t>종강 </a:t>
            </a:r>
            <a:r>
              <a:rPr kumimoji="0" lang="en-US" altLang="ko-KR" sz="1200" b="1" dirty="0">
                <a:latin typeface="+mn-ea"/>
              </a:rPr>
              <a:t>5</a:t>
            </a:r>
            <a:r>
              <a:rPr kumimoji="0" lang="ko-KR" altLang="en-US" sz="1200" b="1" dirty="0">
                <a:latin typeface="+mn-ea"/>
              </a:rPr>
              <a:t>일전</a:t>
            </a:r>
            <a:r>
              <a:rPr kumimoji="0" lang="en-US" altLang="ko-KR" sz="1200" b="1" dirty="0">
                <a:latin typeface="+mn-ea"/>
              </a:rPr>
              <a:t>)</a:t>
            </a:r>
          </a:p>
          <a:p>
            <a:pPr latinLnBrk="0">
              <a:spcBef>
                <a:spcPct val="50000"/>
              </a:spcBef>
            </a:pPr>
            <a:r>
              <a:rPr kumimoji="0" lang="ko-KR" altLang="en-US" sz="1200" b="1" dirty="0">
                <a:latin typeface="+mn-ea"/>
              </a:rPr>
              <a:t>전화독려  </a:t>
            </a:r>
            <a:r>
              <a:rPr kumimoji="0" lang="en-US" altLang="ko-KR" sz="1200" b="1" dirty="0">
                <a:latin typeface="+mn-ea"/>
              </a:rPr>
              <a:t>1~4</a:t>
            </a:r>
            <a:r>
              <a:rPr kumimoji="0" lang="ko-KR" altLang="en-US" sz="1200" b="1" dirty="0">
                <a:latin typeface="+mn-ea"/>
              </a:rPr>
              <a:t>회 </a:t>
            </a:r>
            <a:r>
              <a:rPr kumimoji="0" lang="en-US" altLang="ko-KR" sz="1200" b="1" dirty="0">
                <a:latin typeface="+mn-ea"/>
              </a:rPr>
              <a:t>(</a:t>
            </a:r>
            <a:r>
              <a:rPr kumimoji="0" lang="ko-KR" altLang="en-US" sz="1200" b="1" dirty="0">
                <a:latin typeface="+mn-ea"/>
              </a:rPr>
              <a:t>학습진도 및 안내에 따라 차등 적용</a:t>
            </a:r>
            <a:r>
              <a:rPr kumimoji="0" lang="en-US" altLang="ko-KR" sz="1200" b="1" dirty="0">
                <a:latin typeface="+mn-ea"/>
              </a:rPr>
              <a:t>)</a:t>
            </a:r>
          </a:p>
          <a:p>
            <a:pPr latinLnBrk="0">
              <a:spcBef>
                <a:spcPct val="50000"/>
              </a:spcBef>
            </a:pPr>
            <a:r>
              <a:rPr kumimoji="0" lang="ko-KR" altLang="en-US" sz="1200" b="1" dirty="0">
                <a:latin typeface="+mn-ea"/>
              </a:rPr>
              <a:t>수강생 학습진도에 따라 </a:t>
            </a:r>
            <a:r>
              <a:rPr kumimoji="0" lang="ko-KR" altLang="en-US" sz="1200" b="1" dirty="0" err="1">
                <a:latin typeface="+mn-ea"/>
              </a:rPr>
              <a:t>맞춤식</a:t>
            </a:r>
            <a:r>
              <a:rPr kumimoji="0" lang="ko-KR" altLang="en-US" sz="1200" b="1" dirty="0">
                <a:latin typeface="+mn-ea"/>
              </a:rPr>
              <a:t> 독려 활동을 </a:t>
            </a:r>
            <a:r>
              <a:rPr kumimoji="0" lang="ko-KR" altLang="en-US" sz="1200" b="1" dirty="0" smtClean="0">
                <a:latin typeface="+mn-ea"/>
              </a:rPr>
              <a:t>적용</a:t>
            </a:r>
            <a:endParaRPr kumimoji="0" lang="en-US" altLang="ko-KR" sz="1200" b="1" dirty="0">
              <a:latin typeface="+mn-ea"/>
            </a:endParaRPr>
          </a:p>
        </p:txBody>
      </p:sp>
      <p:sp>
        <p:nvSpPr>
          <p:cNvPr id="22" name="Line 30"/>
          <p:cNvSpPr>
            <a:spLocks noChangeShapeType="1"/>
          </p:cNvSpPr>
          <p:nvPr/>
        </p:nvSpPr>
        <p:spPr bwMode="auto">
          <a:xfrm flipV="1">
            <a:off x="4429125" y="4003253"/>
            <a:ext cx="0" cy="69215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>
              <a:solidFill>
                <a:sysClr val="windowText" lastClr="000000"/>
              </a:solidFill>
              <a:latin typeface="+mn-ea"/>
            </a:endParaRPr>
          </a:p>
        </p:txBody>
      </p:sp>
      <p:pic>
        <p:nvPicPr>
          <p:cNvPr id="23" name="Picture 3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1560" y="3220924"/>
            <a:ext cx="1417215" cy="50206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24" name="Rectangle 37"/>
          <p:cNvSpPr>
            <a:spLocks noChangeArrowheads="1"/>
          </p:cNvSpPr>
          <p:nvPr/>
        </p:nvSpPr>
        <p:spPr bwMode="auto">
          <a:xfrm>
            <a:off x="6446254" y="3257947"/>
            <a:ext cx="870751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latinLnBrk="0"/>
            <a:r>
              <a:rPr kumimoji="0" lang="ko-KR" altLang="en-US" sz="1000" b="1" dirty="0">
                <a:solidFill>
                  <a:srgbClr val="000000"/>
                </a:solidFill>
                <a:latin typeface="+mn-ea"/>
              </a:rPr>
              <a:t>진도 </a:t>
            </a:r>
            <a:r>
              <a:rPr kumimoji="0" lang="ko-KR" altLang="en-US" sz="1000" b="1" dirty="0" err="1">
                <a:solidFill>
                  <a:srgbClr val="000000"/>
                </a:solidFill>
                <a:latin typeface="+mn-ea"/>
              </a:rPr>
              <a:t>미진자</a:t>
            </a:r>
            <a:r>
              <a:rPr kumimoji="0" lang="ko-KR" altLang="en-US" sz="1000" b="1" dirty="0">
                <a:solidFill>
                  <a:srgbClr val="000000"/>
                </a:solidFill>
                <a:latin typeface="+mn-ea"/>
              </a:rPr>
              <a:t/>
            </a:r>
            <a:br>
              <a:rPr kumimoji="0" lang="ko-KR" altLang="en-US" sz="1000" b="1" dirty="0">
                <a:solidFill>
                  <a:srgbClr val="000000"/>
                </a:solidFill>
                <a:latin typeface="+mn-ea"/>
              </a:rPr>
            </a:br>
            <a:r>
              <a:rPr kumimoji="0" lang="ko-KR" altLang="en-US" sz="1000" b="1" dirty="0">
                <a:solidFill>
                  <a:srgbClr val="000000"/>
                </a:solidFill>
                <a:latin typeface="+mn-ea"/>
              </a:rPr>
              <a:t>전화독려</a:t>
            </a:r>
          </a:p>
        </p:txBody>
      </p:sp>
      <p:pic>
        <p:nvPicPr>
          <p:cNvPr id="25" name="Picture 3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69652" y="3220924"/>
            <a:ext cx="1417215" cy="50206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26" name="Rectangle 39"/>
          <p:cNvSpPr>
            <a:spLocks noChangeArrowheads="1"/>
          </p:cNvSpPr>
          <p:nvPr/>
        </p:nvSpPr>
        <p:spPr bwMode="auto">
          <a:xfrm>
            <a:off x="4730597" y="3257947"/>
            <a:ext cx="742511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latinLnBrk="0"/>
            <a:r>
              <a:rPr kumimoji="0" lang="ko-KR" altLang="en-US" sz="1000" b="1">
                <a:solidFill>
                  <a:srgbClr val="000000"/>
                </a:solidFill>
                <a:latin typeface="+mn-ea"/>
              </a:rPr>
              <a:t>미 접속자</a:t>
            </a:r>
            <a:br>
              <a:rPr kumimoji="0" lang="ko-KR" altLang="en-US" sz="1000" b="1">
                <a:solidFill>
                  <a:srgbClr val="000000"/>
                </a:solidFill>
                <a:latin typeface="+mn-ea"/>
              </a:rPr>
            </a:br>
            <a:r>
              <a:rPr kumimoji="0" lang="ko-KR" altLang="en-US" sz="1000" b="1">
                <a:solidFill>
                  <a:srgbClr val="000000"/>
                </a:solidFill>
                <a:latin typeface="+mn-ea"/>
              </a:rPr>
              <a:t>전화독려</a:t>
            </a:r>
          </a:p>
        </p:txBody>
      </p:sp>
      <p:pic>
        <p:nvPicPr>
          <p:cNvPr id="27" name="Picture 4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88369" y="3220924"/>
            <a:ext cx="1417215" cy="50206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28" name="Rectangle 41"/>
          <p:cNvSpPr>
            <a:spLocks noChangeArrowheads="1"/>
          </p:cNvSpPr>
          <p:nvPr/>
        </p:nvSpPr>
        <p:spPr bwMode="auto">
          <a:xfrm>
            <a:off x="2949314" y="3257947"/>
            <a:ext cx="742511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latinLnBrk="0"/>
            <a:r>
              <a:rPr kumimoji="0" lang="ko-KR" altLang="en-US" sz="1000" b="1" dirty="0">
                <a:solidFill>
                  <a:srgbClr val="000000"/>
                </a:solidFill>
                <a:latin typeface="+mn-ea"/>
              </a:rPr>
              <a:t>미 </a:t>
            </a:r>
            <a:r>
              <a:rPr kumimoji="0" lang="ko-KR" altLang="en-US" sz="1000" b="1" dirty="0" err="1">
                <a:solidFill>
                  <a:srgbClr val="000000"/>
                </a:solidFill>
                <a:latin typeface="+mn-ea"/>
              </a:rPr>
              <a:t>접속자</a:t>
            </a:r>
            <a:r>
              <a:rPr kumimoji="0" lang="ko-KR" altLang="en-US" sz="1000" b="1" dirty="0">
                <a:solidFill>
                  <a:srgbClr val="000000"/>
                </a:solidFill>
                <a:latin typeface="+mn-ea"/>
              </a:rPr>
              <a:t/>
            </a:r>
            <a:br>
              <a:rPr kumimoji="0" lang="ko-KR" altLang="en-US" sz="1000" b="1" dirty="0">
                <a:solidFill>
                  <a:srgbClr val="000000"/>
                </a:solidFill>
                <a:latin typeface="+mn-ea"/>
              </a:rPr>
            </a:br>
            <a:r>
              <a:rPr kumimoji="0" lang="ko-KR" altLang="en-US" sz="1000" b="1" dirty="0">
                <a:solidFill>
                  <a:srgbClr val="000000"/>
                </a:solidFill>
                <a:latin typeface="+mn-ea"/>
              </a:rPr>
              <a:t>전화독려</a:t>
            </a:r>
          </a:p>
        </p:txBody>
      </p:sp>
      <p:pic>
        <p:nvPicPr>
          <p:cNvPr id="31" name="Picture 4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4974" y="4643182"/>
            <a:ext cx="1409401" cy="534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32" name="Rectangle 44"/>
          <p:cNvSpPr>
            <a:spLocks noChangeArrowheads="1"/>
          </p:cNvSpPr>
          <p:nvPr/>
        </p:nvSpPr>
        <p:spPr bwMode="auto">
          <a:xfrm>
            <a:off x="5123968" y="4669284"/>
            <a:ext cx="545342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/>
            <a:r>
              <a:rPr kumimoji="0" lang="en-US" altLang="ko-KR" sz="1000" b="1">
                <a:solidFill>
                  <a:schemeClr val="bg1"/>
                </a:solidFill>
                <a:latin typeface="+mn-ea"/>
              </a:rPr>
              <a:t>3</a:t>
            </a:r>
            <a:r>
              <a:rPr kumimoji="0" lang="ko-KR" altLang="en-US" sz="1000" b="1">
                <a:solidFill>
                  <a:schemeClr val="bg1"/>
                </a:solidFill>
                <a:latin typeface="+mn-ea"/>
              </a:rPr>
              <a:t>주차</a:t>
            </a:r>
            <a:br>
              <a:rPr kumimoji="0" lang="ko-KR" altLang="en-US" sz="1000" b="1">
                <a:solidFill>
                  <a:schemeClr val="bg1"/>
                </a:solidFill>
                <a:latin typeface="+mn-ea"/>
              </a:rPr>
            </a:br>
            <a:r>
              <a:rPr kumimoji="0" lang="en-US" altLang="ko-KR" sz="1000" b="1">
                <a:solidFill>
                  <a:schemeClr val="bg1"/>
                </a:solidFill>
                <a:latin typeface="+mn-ea"/>
              </a:rPr>
              <a:t>(SMS)</a:t>
            </a:r>
          </a:p>
        </p:txBody>
      </p:sp>
      <p:pic>
        <p:nvPicPr>
          <p:cNvPr id="33" name="Picture 4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88378" y="4643182"/>
            <a:ext cx="1409401" cy="534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34" name="Rectangle 47"/>
          <p:cNvSpPr>
            <a:spLocks noChangeArrowheads="1"/>
          </p:cNvSpPr>
          <p:nvPr/>
        </p:nvSpPr>
        <p:spPr bwMode="auto">
          <a:xfrm>
            <a:off x="3331747" y="4693701"/>
            <a:ext cx="545342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/>
            <a:r>
              <a:rPr kumimoji="0" lang="en-US" altLang="ko-KR" sz="1000" b="1">
                <a:solidFill>
                  <a:schemeClr val="bg1"/>
                </a:solidFill>
                <a:latin typeface="+mn-ea"/>
              </a:rPr>
              <a:t>2</a:t>
            </a:r>
            <a:r>
              <a:rPr kumimoji="0" lang="ko-KR" altLang="en-US" sz="1000" b="1">
                <a:solidFill>
                  <a:schemeClr val="bg1"/>
                </a:solidFill>
                <a:latin typeface="+mn-ea"/>
              </a:rPr>
              <a:t>주차</a:t>
            </a:r>
            <a:br>
              <a:rPr kumimoji="0" lang="ko-KR" altLang="en-US" sz="1000" b="1">
                <a:solidFill>
                  <a:schemeClr val="bg1"/>
                </a:solidFill>
                <a:latin typeface="+mn-ea"/>
              </a:rPr>
            </a:br>
            <a:r>
              <a:rPr kumimoji="0" lang="en-US" altLang="ko-KR" sz="1000" b="1">
                <a:solidFill>
                  <a:schemeClr val="bg1"/>
                </a:solidFill>
                <a:latin typeface="+mn-ea"/>
              </a:rPr>
              <a:t>(SMS)</a:t>
            </a:r>
          </a:p>
        </p:txBody>
      </p:sp>
      <p:pic>
        <p:nvPicPr>
          <p:cNvPr id="35" name="Picture 4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11783" y="4643182"/>
            <a:ext cx="1409401" cy="534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36" name="Rectangle 49"/>
          <p:cNvSpPr>
            <a:spLocks noChangeArrowheads="1"/>
          </p:cNvSpPr>
          <p:nvPr/>
        </p:nvSpPr>
        <p:spPr bwMode="auto">
          <a:xfrm>
            <a:off x="1555151" y="4693701"/>
            <a:ext cx="545342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/>
            <a:r>
              <a:rPr kumimoji="0" lang="en-US" altLang="ko-KR" sz="1000" b="1">
                <a:solidFill>
                  <a:schemeClr val="bg1"/>
                </a:solidFill>
                <a:latin typeface="+mn-ea"/>
              </a:rPr>
              <a:t>1</a:t>
            </a:r>
            <a:r>
              <a:rPr kumimoji="0" lang="ko-KR" altLang="en-US" sz="1000" b="1">
                <a:solidFill>
                  <a:schemeClr val="bg1"/>
                </a:solidFill>
                <a:latin typeface="+mn-ea"/>
              </a:rPr>
              <a:t>주차</a:t>
            </a:r>
            <a:br>
              <a:rPr kumimoji="0" lang="ko-KR" altLang="en-US" sz="1000" b="1">
                <a:solidFill>
                  <a:schemeClr val="bg1"/>
                </a:solidFill>
                <a:latin typeface="+mn-ea"/>
              </a:rPr>
            </a:br>
            <a:r>
              <a:rPr kumimoji="0" lang="en-US" altLang="ko-KR" sz="1000" b="1">
                <a:solidFill>
                  <a:schemeClr val="bg1"/>
                </a:solidFill>
                <a:latin typeface="+mn-ea"/>
              </a:rPr>
              <a:t>(SMS)</a:t>
            </a:r>
          </a:p>
        </p:txBody>
      </p:sp>
      <p:pic>
        <p:nvPicPr>
          <p:cNvPr id="37" name="Picture 5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336" y="2976759"/>
            <a:ext cx="1417215" cy="50206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38" name="Rectangle 50"/>
          <p:cNvSpPr>
            <a:spLocks noChangeArrowheads="1"/>
          </p:cNvSpPr>
          <p:nvPr/>
        </p:nvSpPr>
        <p:spPr bwMode="auto">
          <a:xfrm>
            <a:off x="1132092" y="3001335"/>
            <a:ext cx="870751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latinLnBrk="0">
              <a:spcBef>
                <a:spcPct val="50000"/>
              </a:spcBef>
            </a:pPr>
            <a:r>
              <a:rPr kumimoji="0" lang="ko-KR" altLang="en-US" sz="1000">
                <a:solidFill>
                  <a:srgbClr val="000000"/>
                </a:solidFill>
                <a:latin typeface="+mn-ea"/>
              </a:rPr>
              <a:t>개강일 공지</a:t>
            </a:r>
            <a:br>
              <a:rPr kumimoji="0" lang="ko-KR" altLang="en-US" sz="1000">
                <a:solidFill>
                  <a:srgbClr val="000000"/>
                </a:solidFill>
                <a:latin typeface="+mn-ea"/>
              </a:rPr>
            </a:br>
            <a:r>
              <a:rPr kumimoji="0" lang="en-US" altLang="ko-KR" sz="1000">
                <a:solidFill>
                  <a:srgbClr val="000000"/>
                </a:solidFill>
                <a:latin typeface="+mn-ea"/>
              </a:rPr>
              <a:t>(e-Mail)</a:t>
            </a:r>
          </a:p>
        </p:txBody>
      </p:sp>
      <p:pic>
        <p:nvPicPr>
          <p:cNvPr id="41" name="Picture 5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6142" y="2502165"/>
            <a:ext cx="1571904" cy="4852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42" name="Rectangle 55"/>
          <p:cNvSpPr>
            <a:spLocks noChangeArrowheads="1"/>
          </p:cNvSpPr>
          <p:nvPr/>
        </p:nvSpPr>
        <p:spPr bwMode="auto">
          <a:xfrm>
            <a:off x="752397" y="2520637"/>
            <a:ext cx="816249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>
              <a:spcBef>
                <a:spcPct val="50000"/>
              </a:spcBef>
            </a:pPr>
            <a:r>
              <a:rPr kumimoji="0" lang="ko-KR" altLang="en-US" sz="1000" dirty="0">
                <a:solidFill>
                  <a:srgbClr val="000000"/>
                </a:solidFill>
                <a:latin typeface="+mn-ea"/>
              </a:rPr>
              <a:t>개강 </a:t>
            </a:r>
            <a:r>
              <a:rPr kumimoji="0" lang="en-US" altLang="ko-KR" sz="1000" dirty="0">
                <a:solidFill>
                  <a:srgbClr val="000000"/>
                </a:solidFill>
                <a:latin typeface="+mn-ea"/>
              </a:rPr>
              <a:t>1</a:t>
            </a:r>
            <a:r>
              <a:rPr kumimoji="0" lang="ko-KR" altLang="en-US" sz="1000" dirty="0">
                <a:solidFill>
                  <a:srgbClr val="000000"/>
                </a:solidFill>
                <a:latin typeface="+mn-ea"/>
              </a:rPr>
              <a:t>일전</a:t>
            </a:r>
            <a:br>
              <a:rPr kumimoji="0" lang="ko-KR" altLang="en-US" sz="1000" dirty="0">
                <a:solidFill>
                  <a:srgbClr val="000000"/>
                </a:solidFill>
                <a:latin typeface="+mn-ea"/>
              </a:rPr>
            </a:br>
            <a:r>
              <a:rPr kumimoji="0" lang="ko-KR" altLang="en-US" sz="1000" dirty="0">
                <a:solidFill>
                  <a:srgbClr val="000000"/>
                </a:solidFill>
                <a:latin typeface="+mn-ea"/>
              </a:rPr>
              <a:t>학습 공지</a:t>
            </a:r>
          </a:p>
        </p:txBody>
      </p:sp>
      <p:pic>
        <p:nvPicPr>
          <p:cNvPr id="43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2540315"/>
            <a:ext cx="428133" cy="41508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44" name="Text Box 43"/>
          <p:cNvSpPr txBox="1">
            <a:spLocks noChangeArrowheads="1"/>
          </p:cNvSpPr>
          <p:nvPr/>
        </p:nvSpPr>
        <p:spPr bwMode="auto">
          <a:xfrm>
            <a:off x="336765" y="2609306"/>
            <a:ext cx="258405" cy="2462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0" lang="en-US" altLang="ko-KR" sz="1000" b="1" dirty="0">
                <a:solidFill>
                  <a:schemeClr val="bg1"/>
                </a:solidFill>
                <a:latin typeface="+mn-ea"/>
              </a:rPr>
              <a:t>1</a:t>
            </a:r>
          </a:p>
        </p:txBody>
      </p:sp>
      <p:pic>
        <p:nvPicPr>
          <p:cNvPr id="45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22714" y="4650812"/>
            <a:ext cx="428133" cy="41508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46" name="Text Box 45"/>
          <p:cNvSpPr txBox="1">
            <a:spLocks noChangeArrowheads="1"/>
          </p:cNvSpPr>
          <p:nvPr/>
        </p:nvSpPr>
        <p:spPr bwMode="auto">
          <a:xfrm>
            <a:off x="1108654" y="4719802"/>
            <a:ext cx="258405" cy="2462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0" lang="en-US" altLang="ko-KR" sz="1000" b="1">
                <a:solidFill>
                  <a:schemeClr val="bg1"/>
                </a:solidFill>
                <a:latin typeface="+mn-ea"/>
              </a:rPr>
              <a:t>5</a:t>
            </a:r>
          </a:p>
        </p:txBody>
      </p:sp>
      <p:pic>
        <p:nvPicPr>
          <p:cNvPr id="47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97748" y="4650812"/>
            <a:ext cx="428133" cy="41508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48" name="Text Box 47"/>
          <p:cNvSpPr txBox="1">
            <a:spLocks noChangeArrowheads="1"/>
          </p:cNvSpPr>
          <p:nvPr/>
        </p:nvSpPr>
        <p:spPr bwMode="auto">
          <a:xfrm>
            <a:off x="2883687" y="4719802"/>
            <a:ext cx="258405" cy="2462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0" lang="en-US" altLang="ko-KR" sz="1000" b="1">
                <a:solidFill>
                  <a:schemeClr val="bg1"/>
                </a:solidFill>
                <a:latin typeface="+mn-ea"/>
              </a:rPr>
              <a:t>8</a:t>
            </a:r>
          </a:p>
        </p:txBody>
      </p:sp>
      <p:pic>
        <p:nvPicPr>
          <p:cNvPr id="49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66531" y="4650812"/>
            <a:ext cx="428133" cy="41508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50" name="Text Box 49"/>
          <p:cNvSpPr txBox="1">
            <a:spLocks noChangeArrowheads="1"/>
          </p:cNvSpPr>
          <p:nvPr/>
        </p:nvSpPr>
        <p:spPr bwMode="auto">
          <a:xfrm>
            <a:off x="4616532" y="4719802"/>
            <a:ext cx="332143" cy="2462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0" lang="en-US" altLang="ko-KR" sz="1000" b="1">
                <a:solidFill>
                  <a:schemeClr val="bg1"/>
                </a:solidFill>
                <a:latin typeface="+mn-ea"/>
              </a:rPr>
              <a:t>11</a:t>
            </a:r>
          </a:p>
        </p:txBody>
      </p:sp>
      <p:sp>
        <p:nvSpPr>
          <p:cNvPr id="53" name="AutoShape 19"/>
          <p:cNvSpPr>
            <a:spLocks/>
          </p:cNvSpPr>
          <p:nvPr/>
        </p:nvSpPr>
        <p:spPr bwMode="auto">
          <a:xfrm>
            <a:off x="6696259" y="5373216"/>
            <a:ext cx="1509403" cy="1008112"/>
          </a:xfrm>
          <a:prstGeom prst="borderCallout3">
            <a:avLst>
              <a:gd name="adj1" fmla="val 10881"/>
              <a:gd name="adj2" fmla="val 103744"/>
              <a:gd name="adj3" fmla="val 9049"/>
              <a:gd name="adj4" fmla="val 113152"/>
              <a:gd name="adj5" fmla="val -8524"/>
              <a:gd name="adj6" fmla="val 113152"/>
              <a:gd name="adj7" fmla="val -32031"/>
              <a:gd name="adj8" fmla="val 83040"/>
            </a:avLst>
          </a:prstGeom>
          <a:solidFill>
            <a:srgbClr val="FFFFFF"/>
          </a:solidFill>
          <a:ln w="25400">
            <a:solidFill>
              <a:srgbClr val="C0C0C0"/>
            </a:solidFill>
            <a:miter lim="800000"/>
            <a:headEnd/>
            <a:tailEnd/>
          </a:ln>
        </p:spPr>
        <p:txBody>
          <a:bodyPr/>
          <a:lstStyle/>
          <a:p>
            <a:pPr latinLnBrk="0"/>
            <a:r>
              <a:rPr kumimoji="0" lang="ko-KR" altLang="ko-KR" sz="1000">
                <a:latin typeface="+mn-ea"/>
              </a:rPr>
              <a:t>사이버강의가0/0일 밤12시종강입니다.남은 시험or과제를모두제출해주세요-</a:t>
            </a:r>
            <a:r>
              <a:rPr kumimoji="0" lang="ko-KR" altLang="en-US" sz="1000">
                <a:latin typeface="+mn-ea"/>
              </a:rPr>
              <a:t>웅진패스원</a:t>
            </a:r>
            <a:endParaRPr kumimoji="0" lang="ko-KR" altLang="ko-KR" sz="1000">
              <a:latin typeface="+mn-ea"/>
            </a:endParaRPr>
          </a:p>
        </p:txBody>
      </p:sp>
      <p:pic>
        <p:nvPicPr>
          <p:cNvPr id="5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7394" y="2920297"/>
            <a:ext cx="428133" cy="41508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55" name="Text Box 45"/>
          <p:cNvSpPr txBox="1">
            <a:spLocks noChangeArrowheads="1"/>
          </p:cNvSpPr>
          <p:nvPr/>
        </p:nvSpPr>
        <p:spPr bwMode="auto">
          <a:xfrm>
            <a:off x="663333" y="2989287"/>
            <a:ext cx="258405" cy="2462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0" lang="en-US" altLang="ko-KR" sz="1000" b="1">
                <a:solidFill>
                  <a:schemeClr val="bg1"/>
                </a:solidFill>
                <a:latin typeface="+mn-ea"/>
              </a:rPr>
              <a:t>2</a:t>
            </a:r>
          </a:p>
        </p:txBody>
      </p:sp>
      <p:pic>
        <p:nvPicPr>
          <p:cNvPr id="5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69615" y="3127836"/>
            <a:ext cx="428133" cy="41508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57" name="Text Box 45"/>
          <p:cNvSpPr txBox="1">
            <a:spLocks noChangeArrowheads="1"/>
          </p:cNvSpPr>
          <p:nvPr/>
        </p:nvSpPr>
        <p:spPr bwMode="auto">
          <a:xfrm>
            <a:off x="2455554" y="3196826"/>
            <a:ext cx="258405" cy="2462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0" lang="en-US" altLang="ko-KR" sz="1000" b="1">
                <a:solidFill>
                  <a:schemeClr val="bg1"/>
                </a:solidFill>
                <a:latin typeface="+mn-ea"/>
              </a:rPr>
              <a:t>6</a:t>
            </a:r>
          </a:p>
        </p:txBody>
      </p:sp>
      <p:pic>
        <p:nvPicPr>
          <p:cNvPr id="5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44648" y="3127836"/>
            <a:ext cx="428133" cy="41508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59" name="Text Box 45"/>
          <p:cNvSpPr txBox="1">
            <a:spLocks noChangeArrowheads="1"/>
          </p:cNvSpPr>
          <p:nvPr/>
        </p:nvSpPr>
        <p:spPr bwMode="auto">
          <a:xfrm>
            <a:off x="4230588" y="3196826"/>
            <a:ext cx="258405" cy="2462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0" lang="en-US" altLang="ko-KR" sz="1000" b="1">
                <a:solidFill>
                  <a:schemeClr val="bg1"/>
                </a:solidFill>
                <a:latin typeface="+mn-ea"/>
              </a:rPr>
              <a:t>9</a:t>
            </a:r>
          </a:p>
        </p:txBody>
      </p:sp>
      <p:pic>
        <p:nvPicPr>
          <p:cNvPr id="6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13431" y="3127836"/>
            <a:ext cx="428133" cy="41508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61" name="Text Box 45"/>
          <p:cNvSpPr txBox="1">
            <a:spLocks noChangeArrowheads="1"/>
          </p:cNvSpPr>
          <p:nvPr/>
        </p:nvSpPr>
        <p:spPr bwMode="auto">
          <a:xfrm>
            <a:off x="5963432" y="3196826"/>
            <a:ext cx="332143" cy="2462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0" lang="en-US" altLang="ko-KR" sz="1000" b="1">
                <a:solidFill>
                  <a:schemeClr val="bg1"/>
                </a:solidFill>
                <a:latin typeface="+mn-ea"/>
              </a:rPr>
              <a:t>12</a:t>
            </a:r>
          </a:p>
        </p:txBody>
      </p:sp>
      <p:sp>
        <p:nvSpPr>
          <p:cNvPr id="64" name="Text Box 65"/>
          <p:cNvSpPr txBox="1">
            <a:spLocks noChangeArrowheads="1"/>
          </p:cNvSpPr>
          <p:nvPr/>
        </p:nvSpPr>
        <p:spPr bwMode="auto">
          <a:xfrm>
            <a:off x="8055659" y="3668050"/>
            <a:ext cx="787396" cy="423193"/>
          </a:xfrm>
          <a:prstGeom prst="rect">
            <a:avLst/>
          </a:prstGeom>
          <a:noFill/>
          <a:ln w="28575" algn="ctr">
            <a:solidFill>
              <a:srgbClr val="C0C0C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</a:pPr>
            <a:r>
              <a:rPr kumimoji="0" lang="ko-KR" altLang="en-US" sz="1000">
                <a:latin typeface="+mn-ea"/>
              </a:rPr>
              <a:t>제출 과제 </a:t>
            </a:r>
          </a:p>
          <a:p>
            <a:pPr algn="ctr" defTabSz="800100">
              <a:lnSpc>
                <a:spcPct val="90000"/>
              </a:lnSpc>
              <a:spcAft>
                <a:spcPct val="35000"/>
              </a:spcAft>
            </a:pPr>
            <a:r>
              <a:rPr kumimoji="0" lang="ko-KR" altLang="en-US" sz="1000">
                <a:latin typeface="+mn-ea"/>
              </a:rPr>
              <a:t>오류연락</a:t>
            </a:r>
          </a:p>
        </p:txBody>
      </p:sp>
      <p:sp>
        <p:nvSpPr>
          <p:cNvPr id="65" name="Line 66"/>
          <p:cNvSpPr>
            <a:spLocks noChangeShapeType="1"/>
          </p:cNvSpPr>
          <p:nvPr/>
        </p:nvSpPr>
        <p:spPr bwMode="auto">
          <a:xfrm>
            <a:off x="8538480" y="3405573"/>
            <a:ext cx="212504" cy="0"/>
          </a:xfrm>
          <a:prstGeom prst="line">
            <a:avLst/>
          </a:prstGeom>
          <a:noFill/>
          <a:ln w="28575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ko-KR" altLang="en-US">
              <a:latin typeface="+mn-ea"/>
            </a:endParaRPr>
          </a:p>
        </p:txBody>
      </p:sp>
      <p:sp>
        <p:nvSpPr>
          <p:cNvPr id="66" name="Line 67"/>
          <p:cNvSpPr>
            <a:spLocks noChangeShapeType="1"/>
          </p:cNvSpPr>
          <p:nvPr/>
        </p:nvSpPr>
        <p:spPr bwMode="auto">
          <a:xfrm>
            <a:off x="8750984" y="3405573"/>
            <a:ext cx="0" cy="276211"/>
          </a:xfrm>
          <a:prstGeom prst="line">
            <a:avLst/>
          </a:prstGeom>
          <a:noFill/>
          <a:ln w="28575">
            <a:solidFill>
              <a:srgbClr val="C0C0C0"/>
            </a:solidFill>
            <a:round/>
            <a:headEnd/>
            <a:tailEnd/>
          </a:ln>
        </p:spPr>
        <p:txBody>
          <a:bodyPr/>
          <a:lstStyle/>
          <a:p>
            <a:endParaRPr lang="ko-KR" altLang="en-US">
              <a:latin typeface="+mn-ea"/>
            </a:endParaRPr>
          </a:p>
        </p:txBody>
      </p:sp>
      <p:pic>
        <p:nvPicPr>
          <p:cNvPr id="67" name="Picture 4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7478" y="4116702"/>
            <a:ext cx="1409401" cy="534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68" name="Rectangle 44"/>
          <p:cNvSpPr>
            <a:spLocks noChangeArrowheads="1"/>
          </p:cNvSpPr>
          <p:nvPr/>
        </p:nvSpPr>
        <p:spPr bwMode="auto">
          <a:xfrm>
            <a:off x="5336472" y="4142804"/>
            <a:ext cx="663964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/>
            <a:r>
              <a:rPr kumimoji="0" lang="en-US" altLang="ko-KR" sz="1000" b="1">
                <a:solidFill>
                  <a:schemeClr val="bg1"/>
                </a:solidFill>
                <a:latin typeface="+mn-ea"/>
              </a:rPr>
              <a:t>3</a:t>
            </a:r>
            <a:r>
              <a:rPr kumimoji="0" lang="ko-KR" altLang="en-US" sz="1000" b="1">
                <a:solidFill>
                  <a:schemeClr val="bg1"/>
                </a:solidFill>
                <a:latin typeface="+mn-ea"/>
              </a:rPr>
              <a:t>주차</a:t>
            </a:r>
            <a:br>
              <a:rPr kumimoji="0" lang="ko-KR" altLang="en-US" sz="1000" b="1">
                <a:solidFill>
                  <a:schemeClr val="bg1"/>
                </a:solidFill>
                <a:latin typeface="+mn-ea"/>
              </a:rPr>
            </a:br>
            <a:r>
              <a:rPr kumimoji="0" lang="en-US" altLang="ko-KR" sz="1000" b="1">
                <a:solidFill>
                  <a:schemeClr val="bg1"/>
                </a:solidFill>
                <a:latin typeface="+mn-ea"/>
              </a:rPr>
              <a:t>(e-Mail)</a:t>
            </a:r>
          </a:p>
        </p:txBody>
      </p:sp>
      <p:pic>
        <p:nvPicPr>
          <p:cNvPr id="69" name="Picture 4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00882" y="4116702"/>
            <a:ext cx="1409401" cy="534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70" name="Rectangle 47"/>
          <p:cNvSpPr>
            <a:spLocks noChangeArrowheads="1"/>
          </p:cNvSpPr>
          <p:nvPr/>
        </p:nvSpPr>
        <p:spPr bwMode="auto">
          <a:xfrm>
            <a:off x="3544251" y="4167221"/>
            <a:ext cx="663964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/>
            <a:r>
              <a:rPr kumimoji="0" lang="en-US" altLang="ko-KR" sz="1000" b="1">
                <a:solidFill>
                  <a:schemeClr val="bg1"/>
                </a:solidFill>
                <a:latin typeface="+mn-ea"/>
              </a:rPr>
              <a:t>2</a:t>
            </a:r>
            <a:r>
              <a:rPr kumimoji="0" lang="ko-KR" altLang="en-US" sz="1000" b="1">
                <a:solidFill>
                  <a:schemeClr val="bg1"/>
                </a:solidFill>
                <a:latin typeface="+mn-ea"/>
              </a:rPr>
              <a:t>주차</a:t>
            </a:r>
            <a:br>
              <a:rPr kumimoji="0" lang="ko-KR" altLang="en-US" sz="1000" b="1">
                <a:solidFill>
                  <a:schemeClr val="bg1"/>
                </a:solidFill>
                <a:latin typeface="+mn-ea"/>
              </a:rPr>
            </a:br>
            <a:r>
              <a:rPr kumimoji="0" lang="en-US" altLang="ko-KR" sz="1000" b="1">
                <a:solidFill>
                  <a:schemeClr val="bg1"/>
                </a:solidFill>
                <a:latin typeface="+mn-ea"/>
              </a:rPr>
              <a:t>(e-Mail)</a:t>
            </a:r>
          </a:p>
        </p:txBody>
      </p:sp>
      <p:pic>
        <p:nvPicPr>
          <p:cNvPr id="71" name="Picture 4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287" y="4116702"/>
            <a:ext cx="1409401" cy="534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72" name="Rectangle 49"/>
          <p:cNvSpPr>
            <a:spLocks noChangeArrowheads="1"/>
          </p:cNvSpPr>
          <p:nvPr/>
        </p:nvSpPr>
        <p:spPr bwMode="auto">
          <a:xfrm>
            <a:off x="1767655" y="4167221"/>
            <a:ext cx="663964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/>
            <a:r>
              <a:rPr kumimoji="0" lang="en-US" altLang="ko-KR" sz="1000" b="1" dirty="0">
                <a:solidFill>
                  <a:schemeClr val="bg1"/>
                </a:solidFill>
                <a:latin typeface="+mn-ea"/>
              </a:rPr>
              <a:t>1</a:t>
            </a:r>
            <a:r>
              <a:rPr kumimoji="0" lang="ko-KR" altLang="en-US" sz="1000" b="1" dirty="0">
                <a:solidFill>
                  <a:schemeClr val="bg1"/>
                </a:solidFill>
                <a:latin typeface="+mn-ea"/>
              </a:rPr>
              <a:t>주차</a:t>
            </a:r>
            <a:br>
              <a:rPr kumimoji="0" lang="ko-KR" altLang="en-US" sz="1000" b="1" dirty="0">
                <a:solidFill>
                  <a:schemeClr val="bg1"/>
                </a:solidFill>
                <a:latin typeface="+mn-ea"/>
              </a:rPr>
            </a:br>
            <a:r>
              <a:rPr kumimoji="0" lang="en-US" altLang="ko-KR" sz="1000" b="1" dirty="0">
                <a:solidFill>
                  <a:schemeClr val="bg1"/>
                </a:solidFill>
                <a:latin typeface="+mn-ea"/>
              </a:rPr>
              <a:t>(e-Mail)</a:t>
            </a:r>
          </a:p>
        </p:txBody>
      </p:sp>
      <p:pic>
        <p:nvPicPr>
          <p:cNvPr id="73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35218" y="4124332"/>
            <a:ext cx="428133" cy="41508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74" name="Text Box 45"/>
          <p:cNvSpPr txBox="1">
            <a:spLocks noChangeArrowheads="1"/>
          </p:cNvSpPr>
          <p:nvPr/>
        </p:nvSpPr>
        <p:spPr bwMode="auto">
          <a:xfrm>
            <a:off x="1321158" y="4193323"/>
            <a:ext cx="258405" cy="2462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0" lang="en-US" altLang="ko-KR" sz="1000" b="1">
                <a:solidFill>
                  <a:schemeClr val="bg1"/>
                </a:solidFill>
                <a:latin typeface="+mn-ea"/>
              </a:rPr>
              <a:t>4</a:t>
            </a:r>
          </a:p>
        </p:txBody>
      </p:sp>
      <p:pic>
        <p:nvPicPr>
          <p:cNvPr id="75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10252" y="4124332"/>
            <a:ext cx="428133" cy="41508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76" name="Text Box 47"/>
          <p:cNvSpPr txBox="1">
            <a:spLocks noChangeArrowheads="1"/>
          </p:cNvSpPr>
          <p:nvPr/>
        </p:nvSpPr>
        <p:spPr bwMode="auto">
          <a:xfrm>
            <a:off x="3096191" y="4193323"/>
            <a:ext cx="258405" cy="2462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0" lang="en-US" altLang="ko-KR" sz="1000" b="1">
                <a:solidFill>
                  <a:schemeClr val="bg1"/>
                </a:solidFill>
                <a:latin typeface="+mn-ea"/>
              </a:rPr>
              <a:t>7</a:t>
            </a:r>
          </a:p>
        </p:txBody>
      </p:sp>
      <p:pic>
        <p:nvPicPr>
          <p:cNvPr id="77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79035" y="4124332"/>
            <a:ext cx="428133" cy="41508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78" name="Text Box 49"/>
          <p:cNvSpPr txBox="1">
            <a:spLocks noChangeArrowheads="1"/>
          </p:cNvSpPr>
          <p:nvPr/>
        </p:nvSpPr>
        <p:spPr bwMode="auto">
          <a:xfrm>
            <a:off x="4829036" y="4193323"/>
            <a:ext cx="332143" cy="2462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0" lang="en-US" altLang="ko-KR" sz="1000" b="1">
                <a:solidFill>
                  <a:schemeClr val="bg1"/>
                </a:solidFill>
                <a:latin typeface="+mn-ea"/>
              </a:rPr>
              <a:t>10</a:t>
            </a:r>
          </a:p>
        </p:txBody>
      </p:sp>
      <p:pic>
        <p:nvPicPr>
          <p:cNvPr id="79" name="Picture 5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336" y="3462036"/>
            <a:ext cx="1417215" cy="50206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80" name="Rectangle 50"/>
          <p:cNvSpPr>
            <a:spLocks noChangeArrowheads="1"/>
          </p:cNvSpPr>
          <p:nvPr/>
        </p:nvSpPr>
        <p:spPr bwMode="auto">
          <a:xfrm>
            <a:off x="1155530" y="3486612"/>
            <a:ext cx="870751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latinLnBrk="0">
              <a:spcBef>
                <a:spcPct val="50000"/>
              </a:spcBef>
            </a:pPr>
            <a:r>
              <a:rPr kumimoji="0" lang="ko-KR" altLang="en-US" sz="1000" dirty="0">
                <a:solidFill>
                  <a:srgbClr val="000000"/>
                </a:solidFill>
                <a:latin typeface="+mn-ea"/>
              </a:rPr>
              <a:t>개강일 공지</a:t>
            </a:r>
            <a:br>
              <a:rPr kumimoji="0" lang="ko-KR" altLang="en-US" sz="1000" dirty="0">
                <a:solidFill>
                  <a:srgbClr val="000000"/>
                </a:solidFill>
                <a:latin typeface="+mn-ea"/>
              </a:rPr>
            </a:br>
            <a:r>
              <a:rPr kumimoji="0" lang="en-US" altLang="ko-KR" sz="1000" dirty="0">
                <a:solidFill>
                  <a:srgbClr val="000000"/>
                </a:solidFill>
                <a:latin typeface="+mn-ea"/>
              </a:rPr>
              <a:t>(SMS)</a:t>
            </a:r>
          </a:p>
        </p:txBody>
      </p:sp>
      <p:pic>
        <p:nvPicPr>
          <p:cNvPr id="81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0832" y="3405573"/>
            <a:ext cx="428133" cy="41508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9" name="Picture 4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4653136"/>
            <a:ext cx="1409401" cy="534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82" name="Text Box 45"/>
          <p:cNvSpPr txBox="1">
            <a:spLocks noChangeArrowheads="1"/>
          </p:cNvSpPr>
          <p:nvPr/>
        </p:nvSpPr>
        <p:spPr bwMode="auto">
          <a:xfrm>
            <a:off x="686771" y="3474564"/>
            <a:ext cx="258405" cy="2462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0" lang="en-US" altLang="ko-KR" sz="1000" b="1">
                <a:solidFill>
                  <a:schemeClr val="bg1"/>
                </a:solidFill>
                <a:latin typeface="+mn-ea"/>
              </a:rPr>
              <a:t>3</a:t>
            </a:r>
          </a:p>
        </p:txBody>
      </p:sp>
      <p:sp>
        <p:nvSpPr>
          <p:cNvPr id="30" name="Rectangle 43"/>
          <p:cNvSpPr>
            <a:spLocks noChangeArrowheads="1"/>
          </p:cNvSpPr>
          <p:nvPr/>
        </p:nvSpPr>
        <p:spPr bwMode="auto">
          <a:xfrm>
            <a:off x="6967752" y="4681492"/>
            <a:ext cx="870751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>
              <a:spcBef>
                <a:spcPct val="50000"/>
              </a:spcBef>
            </a:pPr>
            <a:r>
              <a:rPr kumimoji="0" lang="ko-KR" altLang="en-US" sz="1000" b="1" dirty="0">
                <a:solidFill>
                  <a:schemeClr val="bg1"/>
                </a:solidFill>
                <a:latin typeface="+mn-ea"/>
              </a:rPr>
              <a:t>종강일 공지</a:t>
            </a:r>
            <a:br>
              <a:rPr kumimoji="0" lang="ko-KR" altLang="en-US" sz="1000" b="1" dirty="0">
                <a:solidFill>
                  <a:schemeClr val="bg1"/>
                </a:solidFill>
                <a:latin typeface="+mn-ea"/>
              </a:rPr>
            </a:br>
            <a:r>
              <a:rPr kumimoji="0" lang="en-US" altLang="ko-KR" sz="1000" b="1" dirty="0">
                <a:solidFill>
                  <a:schemeClr val="bg1"/>
                </a:solidFill>
                <a:latin typeface="+mn-ea"/>
              </a:rPr>
              <a:t>(SMS)</a:t>
            </a:r>
          </a:p>
        </p:txBody>
      </p:sp>
      <p:grpSp>
        <p:nvGrpSpPr>
          <p:cNvPr id="89" name="그룹 88"/>
          <p:cNvGrpSpPr/>
          <p:nvPr/>
        </p:nvGrpSpPr>
        <p:grpSpPr>
          <a:xfrm>
            <a:off x="6341564" y="4650812"/>
            <a:ext cx="428133" cy="415080"/>
            <a:chOff x="6341564" y="4650812"/>
            <a:chExt cx="428133" cy="415080"/>
          </a:xfrm>
        </p:grpSpPr>
        <p:pic>
          <p:nvPicPr>
            <p:cNvPr id="51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341564" y="4650812"/>
              <a:ext cx="428133" cy="41508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sp>
          <p:nvSpPr>
            <p:cNvPr id="52" name="Text Box 51"/>
            <p:cNvSpPr txBox="1">
              <a:spLocks noChangeArrowheads="1"/>
            </p:cNvSpPr>
            <p:nvPr/>
          </p:nvSpPr>
          <p:spPr bwMode="auto">
            <a:xfrm>
              <a:off x="6388440" y="4719802"/>
              <a:ext cx="332143" cy="24622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kumimoji="0" lang="en-US" altLang="ko-KR" sz="1000" b="1">
                  <a:solidFill>
                    <a:schemeClr val="bg1"/>
                  </a:solidFill>
                  <a:latin typeface="+mn-ea"/>
                </a:rPr>
                <a:t>13</a:t>
              </a:r>
            </a:p>
          </p:txBody>
        </p:sp>
      </p:grpSp>
      <p:pic>
        <p:nvPicPr>
          <p:cNvPr id="39" name="Picture 5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30657" y="3233132"/>
            <a:ext cx="817807" cy="3540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40" name="Rectangle 53"/>
          <p:cNvSpPr>
            <a:spLocks noChangeArrowheads="1"/>
          </p:cNvSpPr>
          <p:nvPr/>
        </p:nvSpPr>
        <p:spPr bwMode="auto">
          <a:xfrm>
            <a:off x="8052256" y="3265179"/>
            <a:ext cx="569387" cy="2462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/>
            <a:r>
              <a:rPr kumimoji="0" lang="ko-KR" altLang="en-US" sz="1000" b="1" dirty="0" err="1">
                <a:solidFill>
                  <a:schemeClr val="bg1"/>
                </a:solidFill>
                <a:latin typeface="+mn-ea"/>
              </a:rPr>
              <a:t>종강후</a:t>
            </a:r>
            <a:endParaRPr kumimoji="0" lang="ko-KR" altLang="en-US" sz="1000" b="1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6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85339" y="3127836"/>
            <a:ext cx="428133" cy="41508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63" name="Text Box 45"/>
          <p:cNvSpPr txBox="1">
            <a:spLocks noChangeArrowheads="1"/>
          </p:cNvSpPr>
          <p:nvPr/>
        </p:nvSpPr>
        <p:spPr bwMode="auto">
          <a:xfrm>
            <a:off x="7735340" y="3196826"/>
            <a:ext cx="332143" cy="24622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kumimoji="0" lang="en-US" altLang="ko-KR" sz="1000" b="1">
                <a:solidFill>
                  <a:schemeClr val="bg1"/>
                </a:solidFill>
                <a:latin typeface="+mn-ea"/>
              </a:rPr>
              <a:t>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85720" y="165864"/>
            <a:ext cx="4717125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e-Learning</a:t>
            </a:r>
            <a:r>
              <a:rPr lang="ko-KR" altLang="en-US" sz="2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에 대한 오해와 진실</a:t>
            </a:r>
            <a:endParaRPr lang="ko-KR" altLang="en-US" sz="2500" b="1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40972" y="908720"/>
            <a:ext cx="10081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6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Q</a:t>
            </a:r>
            <a:endParaRPr lang="ko-KR" altLang="en-US" sz="66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둥근헤드라인" pitchFamily="18" charset="-127"/>
              <a:ea typeface="휴먼둥근헤드라인" pitchFamily="18" charset="-127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755576" y="1403484"/>
            <a:ext cx="8208912" cy="369332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  <a:latin typeface="+mn-ea"/>
              </a:rPr>
              <a:t>e-Learning, </a:t>
            </a:r>
            <a:r>
              <a:rPr lang="ko-KR" altLang="en-US" b="1" dirty="0" smtClean="0">
                <a:solidFill>
                  <a:schemeClr val="bg1"/>
                </a:solidFill>
              </a:rPr>
              <a:t>집합교육보다 </a:t>
            </a:r>
            <a:r>
              <a:rPr lang="ko-KR" altLang="en-US" b="1" dirty="0" err="1" smtClean="0">
                <a:solidFill>
                  <a:schemeClr val="bg1"/>
                </a:solidFill>
              </a:rPr>
              <a:t>효과성이</a:t>
            </a:r>
            <a:r>
              <a:rPr lang="ko-KR" altLang="en-US" b="1" dirty="0" smtClean="0">
                <a:solidFill>
                  <a:schemeClr val="bg1"/>
                </a:solidFill>
              </a:rPr>
              <a:t> 떨어지지 않을까</a:t>
            </a:r>
            <a:r>
              <a:rPr lang="en-US" altLang="ko-KR" b="1" dirty="0" smtClean="0">
                <a:solidFill>
                  <a:schemeClr val="bg1"/>
                </a:solidFill>
              </a:rPr>
              <a:t>?</a:t>
            </a:r>
            <a:endParaRPr lang="ko-KR" altLang="en-US" b="1" dirty="0">
              <a:solidFill>
                <a:schemeClr val="bg1"/>
              </a:solidFill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323528" y="1944708"/>
            <a:ext cx="792088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집합교육은 정해진 시간 동안 꼼짝없이 강의실에 앉아있기 때문에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교육효과와 집중도가 높다는 편견을 가지고 있는 분들이 많습니다</a:t>
            </a:r>
            <a:r>
              <a:rPr lang="en-US" altLang="ko-KR" sz="1400" dirty="0" smtClean="0"/>
              <a:t>. </a:t>
            </a:r>
            <a:r>
              <a:rPr lang="ko-KR" altLang="en-US" sz="1400" dirty="0" smtClean="0"/>
              <a:t>그러나 정해진 시간에 집중해서 이해</a:t>
            </a:r>
            <a:r>
              <a:rPr lang="en-US" altLang="ko-KR" sz="1400" dirty="0" smtClean="0"/>
              <a:t>,</a:t>
            </a:r>
            <a:r>
              <a:rPr lang="ko-KR" altLang="en-US" sz="1400" dirty="0" smtClean="0"/>
              <a:t> 습득하지 않으면 교육효과는 </a:t>
            </a:r>
            <a:r>
              <a:rPr lang="en-US" altLang="ko-KR" sz="1400" dirty="0" smtClean="0"/>
              <a:t>“Zero”</a:t>
            </a:r>
            <a:r>
              <a:rPr lang="ko-KR" altLang="en-US" sz="1400" dirty="0" smtClean="0"/>
              <a:t>에 가깝습니다</a:t>
            </a:r>
            <a:r>
              <a:rPr lang="en-US" altLang="ko-KR" sz="1400" dirty="0" smtClean="0"/>
              <a:t>. </a:t>
            </a:r>
            <a:r>
              <a:rPr lang="ko-KR" altLang="en-US" sz="1400" dirty="0" smtClean="0"/>
              <a:t>그러나</a:t>
            </a:r>
            <a:r>
              <a:rPr lang="en-US" altLang="ko-KR" sz="1400" dirty="0" smtClean="0"/>
              <a:t>, e-Learning</a:t>
            </a:r>
            <a:r>
              <a:rPr lang="ko-KR" altLang="en-US" sz="1400" dirty="0" smtClean="0"/>
              <a:t>의 경우 학습내용을 무한하게 반복하여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언제 어디서나 지속</a:t>
            </a:r>
            <a:r>
              <a:rPr lang="en-US" altLang="ko-KR" sz="1400" dirty="0" smtClean="0"/>
              <a:t>, </a:t>
            </a:r>
            <a:r>
              <a:rPr lang="ko-KR" altLang="en-US" sz="1400" dirty="0" err="1" smtClean="0"/>
              <a:t>재학습이</a:t>
            </a:r>
            <a:r>
              <a:rPr lang="ko-KR" altLang="en-US" sz="1400" dirty="0" smtClean="0"/>
              <a:t> 가능합니다</a:t>
            </a:r>
            <a:r>
              <a:rPr lang="en-US" altLang="ko-KR" sz="1400" dirty="0" smtClean="0"/>
              <a:t>. </a:t>
            </a:r>
            <a:r>
              <a:rPr lang="ko-KR" altLang="en-US" sz="1400" dirty="0" smtClean="0"/>
              <a:t>지켜보는 사람이 없으니까 교육효과가 없는 것이 아니고</a:t>
            </a:r>
            <a:r>
              <a:rPr lang="en-US" altLang="ko-KR" sz="1400" dirty="0" smtClean="0"/>
              <a:t>,</a:t>
            </a:r>
          </a:p>
          <a:p>
            <a:r>
              <a:rPr lang="ko-KR" altLang="en-US" sz="1400" dirty="0" smtClean="0"/>
              <a:t>학습자 스스로가 얼마나 학습을 하고자 하는 의지가 있는가가 중요합니다</a:t>
            </a:r>
            <a:r>
              <a:rPr lang="en-US" altLang="ko-KR" sz="1400" dirty="0" smtClean="0"/>
              <a:t>.</a:t>
            </a:r>
            <a:endParaRPr lang="ko-KR" altLang="en-US" sz="1400" dirty="0"/>
          </a:p>
        </p:txBody>
      </p:sp>
      <p:sp>
        <p:nvSpPr>
          <p:cNvPr id="96" name="TextBox 95"/>
          <p:cNvSpPr txBox="1"/>
          <p:nvPr/>
        </p:nvSpPr>
        <p:spPr>
          <a:xfrm>
            <a:off x="40972" y="3329116"/>
            <a:ext cx="10081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600" b="1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Q</a:t>
            </a:r>
            <a:endParaRPr lang="ko-KR" altLang="en-US" sz="6600" b="1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둥근헤드라인" pitchFamily="18" charset="-127"/>
              <a:ea typeface="휴먼둥근헤드라인" pitchFamily="18" charset="-127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755576" y="3823880"/>
            <a:ext cx="8208912" cy="369332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  <a:latin typeface="+mn-ea"/>
              </a:rPr>
              <a:t>e-Learning, </a:t>
            </a:r>
            <a:r>
              <a:rPr lang="ko-KR" altLang="en-US" b="1" dirty="0" smtClean="0">
                <a:solidFill>
                  <a:schemeClr val="bg1"/>
                </a:solidFill>
                <a:latin typeface="+mn-ea"/>
              </a:rPr>
              <a:t>학습시간 확보가 어렵다</a:t>
            </a:r>
            <a:r>
              <a:rPr lang="en-US" altLang="ko-KR" b="1" dirty="0" smtClean="0">
                <a:solidFill>
                  <a:schemeClr val="bg1"/>
                </a:solidFill>
                <a:latin typeface="+mn-ea"/>
              </a:rPr>
              <a:t>?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323528" y="4365104"/>
            <a:ext cx="792088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  집합교육은 정해진 시간에 강의실에 앉아있어야 하기 때문에</a:t>
            </a:r>
            <a:r>
              <a:rPr lang="en-US" altLang="ko-KR" sz="1400" dirty="0" smtClean="0"/>
              <a:t>,</a:t>
            </a:r>
            <a:r>
              <a:rPr lang="ko-KR" altLang="en-US" sz="1400" dirty="0" smtClean="0"/>
              <a:t> 참석과 동시에 학습시간이</a:t>
            </a:r>
            <a:endParaRPr lang="en-US" altLang="ko-KR" sz="1400" dirty="0" smtClean="0"/>
          </a:p>
          <a:p>
            <a:r>
              <a:rPr lang="ko-KR" altLang="en-US" sz="1400" dirty="0" smtClean="0"/>
              <a:t>확보되는 반면</a:t>
            </a:r>
            <a:r>
              <a:rPr lang="en-US" altLang="ko-KR" sz="1400" dirty="0" smtClean="0"/>
              <a:t>, e-Learning</a:t>
            </a:r>
            <a:r>
              <a:rPr lang="ko-KR" altLang="en-US" sz="1400" dirty="0" smtClean="0"/>
              <a:t>은 별도의 학습시간을 회사에서 주지 않기 때문에 오히려 학습시간 </a:t>
            </a:r>
            <a:endParaRPr lang="en-US" altLang="ko-KR" sz="1400" dirty="0" smtClean="0"/>
          </a:p>
          <a:p>
            <a:r>
              <a:rPr lang="ko-KR" altLang="en-US" sz="1400" dirty="0" smtClean="0"/>
              <a:t>확보가 어려운 것이 사실입니다</a:t>
            </a:r>
            <a:r>
              <a:rPr lang="en-US" altLang="ko-KR" sz="1400" dirty="0" smtClean="0"/>
              <a:t>. </a:t>
            </a:r>
            <a:r>
              <a:rPr lang="ko-KR" altLang="en-US" sz="1400" dirty="0" smtClean="0"/>
              <a:t>그러나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업무적인 측면에서 보면 집합교육 참석을 위해서</a:t>
            </a:r>
            <a:endParaRPr lang="en-US" altLang="ko-KR" sz="1400" dirty="0" smtClean="0"/>
          </a:p>
          <a:p>
            <a:r>
              <a:rPr lang="ko-KR" altLang="en-US" sz="1400" dirty="0" smtClean="0"/>
              <a:t>업무를 못하는 시간 동안 동료가 업무처리를 해주거나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밀려있는 업무를 교육 후에 처리하기 </a:t>
            </a:r>
            <a:endParaRPr lang="en-US" altLang="ko-KR" sz="1400" dirty="0" smtClean="0"/>
          </a:p>
          <a:p>
            <a:r>
              <a:rPr lang="ko-KR" altLang="en-US" sz="1400" dirty="0" smtClean="0"/>
              <a:t>위해서 고생을 해야 하는 것은 마찬가지입니다</a:t>
            </a:r>
            <a:r>
              <a:rPr lang="en-US" altLang="ko-KR" sz="1400" dirty="0" smtClean="0"/>
              <a:t>. e-Learning</a:t>
            </a:r>
            <a:r>
              <a:rPr lang="ko-KR" altLang="en-US" sz="1400" dirty="0" smtClean="0"/>
              <a:t>은 학습기간 수료 후에 주어지는</a:t>
            </a:r>
            <a:endParaRPr lang="en-US" altLang="ko-KR" sz="1400" dirty="0" smtClean="0"/>
          </a:p>
          <a:p>
            <a:r>
              <a:rPr lang="en-US" altLang="ko-KR" sz="1400" dirty="0" smtClean="0"/>
              <a:t>1</a:t>
            </a:r>
            <a:r>
              <a:rPr lang="ko-KR" altLang="en-US" sz="1400" dirty="0" smtClean="0"/>
              <a:t>년간의 복습기간 동안 업무에서 실무적인 도움이 필요할 때 마다 </a:t>
            </a:r>
            <a:r>
              <a:rPr lang="en-US" altLang="ko-KR" sz="1400" dirty="0" smtClean="0"/>
              <a:t>PC</a:t>
            </a:r>
            <a:r>
              <a:rPr lang="ko-KR" altLang="en-US" sz="1400" dirty="0" smtClean="0"/>
              <a:t>를 통해 확인하고 </a:t>
            </a:r>
            <a:endParaRPr lang="en-US" altLang="ko-KR" sz="1400" dirty="0" smtClean="0"/>
          </a:p>
          <a:p>
            <a:r>
              <a:rPr lang="ko-KR" altLang="en-US" sz="1400" dirty="0" smtClean="0"/>
              <a:t>그때 그때</a:t>
            </a:r>
            <a:r>
              <a:rPr lang="en-US" altLang="ko-KR" sz="1400" dirty="0" smtClean="0"/>
              <a:t>(Just-In-Time) </a:t>
            </a:r>
            <a:r>
              <a:rPr lang="ko-KR" altLang="en-US" sz="1400" dirty="0" smtClean="0"/>
              <a:t>마다 확인할 수 있기 때문에</a:t>
            </a:r>
            <a:r>
              <a:rPr lang="en-US" altLang="ko-KR" sz="1400" dirty="0" smtClean="0"/>
              <a:t>,</a:t>
            </a:r>
            <a:r>
              <a:rPr lang="ko-KR" altLang="en-US" sz="1400" dirty="0" smtClean="0"/>
              <a:t> 별도의 학습시간 확보가 </a:t>
            </a:r>
            <a:r>
              <a:rPr lang="ko-KR" altLang="en-US" sz="1400" dirty="0" err="1" smtClean="0"/>
              <a:t>필요없고</a:t>
            </a:r>
            <a:endParaRPr lang="en-US" altLang="ko-KR" sz="1400" dirty="0" smtClean="0"/>
          </a:p>
          <a:p>
            <a:r>
              <a:rPr lang="ko-KR" altLang="en-US" sz="1400" dirty="0" smtClean="0"/>
              <a:t>업무의 연장선상에서 </a:t>
            </a:r>
            <a:r>
              <a:rPr lang="ko-KR" altLang="en-US" sz="1400" dirty="0" err="1" smtClean="0"/>
              <a:t>실무메뉴얼을</a:t>
            </a:r>
            <a:r>
              <a:rPr lang="ko-KR" altLang="en-US" sz="1400" dirty="0" smtClean="0"/>
              <a:t> 보는 관점으로 해석하시면 됩니다</a:t>
            </a:r>
            <a:r>
              <a:rPr lang="en-US" altLang="ko-KR" sz="1400" dirty="0" smtClean="0"/>
              <a:t>.</a:t>
            </a:r>
            <a:endParaRPr lang="ko-KR" altLang="en-US" sz="1400" dirty="0"/>
          </a:p>
        </p:txBody>
      </p:sp>
      <p:sp>
        <p:nvSpPr>
          <p:cNvPr id="99" name="TextBox 98"/>
          <p:cNvSpPr txBox="1"/>
          <p:nvPr/>
        </p:nvSpPr>
        <p:spPr>
          <a:xfrm>
            <a:off x="8028384" y="1890123"/>
            <a:ext cx="10081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6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A</a:t>
            </a:r>
            <a:endParaRPr lang="ko-KR" altLang="en-US" sz="6600" b="1" dirty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둥근헤드라인" pitchFamily="18" charset="-127"/>
              <a:ea typeface="휴먼둥근헤드라인" pitchFamily="18" charset="-127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8028384" y="4454535"/>
            <a:ext cx="10081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6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A</a:t>
            </a:r>
            <a:endParaRPr lang="ko-KR" altLang="en-US" sz="6600" b="1" dirty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둥근헤드라인" pitchFamily="18" charset="-127"/>
              <a:ea typeface="휴먼둥근헤드라인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1114</Words>
  <Application>Microsoft Office PowerPoint</Application>
  <PresentationFormat>화면 슬라이드 쇼(4:3)</PresentationFormat>
  <Paragraphs>241</Paragraphs>
  <Slides>19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0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</vt:vector>
  </TitlesOfParts>
  <Company>웹디자인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pc50</dc:creator>
  <cp:lastModifiedBy>웅진패스원</cp:lastModifiedBy>
  <cp:revision>36</cp:revision>
  <dcterms:created xsi:type="dcterms:W3CDTF">2009-11-10T08:06:08Z</dcterms:created>
  <dcterms:modified xsi:type="dcterms:W3CDTF">2012-05-16T02:57:55Z</dcterms:modified>
</cp:coreProperties>
</file>